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6" r:id="rId10"/>
    <p:sldId id="267" r:id="rId11"/>
    <p:sldId id="268" r:id="rId12"/>
    <p:sldId id="269" r:id="rId13"/>
    <p:sldId id="270" r:id="rId14"/>
    <p:sldId id="278" r:id="rId15"/>
    <p:sldId id="271" r:id="rId16"/>
    <p:sldId id="277" r:id="rId17"/>
    <p:sldId id="276" r:id="rId18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0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8852AE-6FD6-4451-83C7-2CE22BF602F7}" type="datetimeFigureOut">
              <a:rPr lang="cs-CZ" smtClean="0"/>
              <a:t>10.10.2015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0D0FCE-9942-4CED-B59A-C26E7106510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343298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8852AE-6FD6-4451-83C7-2CE22BF602F7}" type="datetimeFigureOut">
              <a:rPr lang="cs-CZ" smtClean="0"/>
              <a:t>10.10.2015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0D0FCE-9942-4CED-B59A-C26E7106510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17291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8852AE-6FD6-4451-83C7-2CE22BF602F7}" type="datetimeFigureOut">
              <a:rPr lang="cs-CZ" smtClean="0"/>
              <a:t>10.10.2015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0D0FCE-9942-4CED-B59A-C26E7106510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384484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8852AE-6FD6-4451-83C7-2CE22BF602F7}" type="datetimeFigureOut">
              <a:rPr lang="cs-CZ" smtClean="0"/>
              <a:t>10.10.2015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0D0FCE-9942-4CED-B59A-C26E7106510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702998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8852AE-6FD6-4451-83C7-2CE22BF602F7}" type="datetimeFigureOut">
              <a:rPr lang="cs-CZ" smtClean="0"/>
              <a:t>10.10.2015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0D0FCE-9942-4CED-B59A-C26E7106510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217533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8852AE-6FD6-4451-83C7-2CE22BF602F7}" type="datetimeFigureOut">
              <a:rPr lang="cs-CZ" smtClean="0"/>
              <a:t>10.10.2015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0D0FCE-9942-4CED-B59A-C26E7106510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999188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8852AE-6FD6-4451-83C7-2CE22BF602F7}" type="datetimeFigureOut">
              <a:rPr lang="cs-CZ" smtClean="0"/>
              <a:t>10.10.2015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0D0FCE-9942-4CED-B59A-C26E7106510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542236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8852AE-6FD6-4451-83C7-2CE22BF602F7}" type="datetimeFigureOut">
              <a:rPr lang="cs-CZ" smtClean="0"/>
              <a:t>10.10.2015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0D0FCE-9942-4CED-B59A-C26E7106510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791031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8852AE-6FD6-4451-83C7-2CE22BF602F7}" type="datetimeFigureOut">
              <a:rPr lang="cs-CZ" smtClean="0"/>
              <a:t>10.10.2015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0D0FCE-9942-4CED-B59A-C26E7106510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720535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8852AE-6FD6-4451-83C7-2CE22BF602F7}" type="datetimeFigureOut">
              <a:rPr lang="cs-CZ" smtClean="0"/>
              <a:t>10.10.2015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0D0FCE-9942-4CED-B59A-C26E7106510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152510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8852AE-6FD6-4451-83C7-2CE22BF602F7}" type="datetimeFigureOut">
              <a:rPr lang="cs-CZ" smtClean="0"/>
              <a:t>10.10.2015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0D0FCE-9942-4CED-B59A-C26E7106510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215347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8852AE-6FD6-4451-83C7-2CE22BF602F7}" type="datetimeFigureOut">
              <a:rPr lang="cs-CZ" smtClean="0"/>
              <a:t>10.10.2015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0D0FCE-9942-4CED-B59A-C26E7106510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438053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3026767"/>
          </a:xfrm>
        </p:spPr>
        <p:txBody>
          <a:bodyPr>
            <a:normAutofit/>
          </a:bodyPr>
          <a:lstStyle/>
          <a:p>
            <a:r>
              <a:rPr lang="cs-CZ" sz="6000" b="1" dirty="0" smtClean="0">
                <a:solidFill>
                  <a:srgbClr val="002060"/>
                </a:solidFill>
              </a:rPr>
              <a:t>Nápoje jsou věda</a:t>
            </a:r>
            <a:r>
              <a:rPr lang="cs-CZ" sz="6000" b="1" dirty="0" smtClean="0">
                <a:solidFill>
                  <a:srgbClr val="002060"/>
                </a:solidFill>
              </a:rPr>
              <a:t>!</a:t>
            </a:r>
            <a:br>
              <a:rPr lang="cs-CZ" sz="6000" b="1" dirty="0" smtClean="0">
                <a:solidFill>
                  <a:srgbClr val="002060"/>
                </a:solidFill>
              </a:rPr>
            </a:br>
            <a:r>
              <a:rPr lang="cs-CZ" sz="3200" b="1" dirty="0" smtClean="0">
                <a:solidFill>
                  <a:srgbClr val="002060"/>
                </a:solidFill>
              </a:rPr>
              <a:t>Metodika hodiny</a:t>
            </a:r>
            <a:r>
              <a:rPr lang="cs-CZ" sz="6000" b="1" dirty="0" smtClean="0">
                <a:solidFill>
                  <a:srgbClr val="002060"/>
                </a:solidFill>
              </a:rPr>
              <a:t/>
            </a:r>
            <a:br>
              <a:rPr lang="cs-CZ" sz="6000" b="1" dirty="0" smtClean="0">
                <a:solidFill>
                  <a:srgbClr val="002060"/>
                </a:solidFill>
              </a:rPr>
            </a:br>
            <a:endParaRPr lang="cs-CZ" sz="6000" b="1" dirty="0">
              <a:solidFill>
                <a:srgbClr val="002060"/>
              </a:solidFill>
            </a:endParaRP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3995936" y="5445224"/>
            <a:ext cx="6400800" cy="1752600"/>
          </a:xfrm>
        </p:spPr>
        <p:txBody>
          <a:bodyPr>
            <a:normAutofit/>
          </a:bodyPr>
          <a:lstStyle/>
          <a:p>
            <a:r>
              <a:rPr lang="cs-CZ" sz="2400" dirty="0" smtClean="0">
                <a:solidFill>
                  <a:srgbClr val="002060"/>
                </a:solidFill>
              </a:rPr>
              <a:t>Mgr. Miroslava </a:t>
            </a:r>
            <a:r>
              <a:rPr lang="cs-CZ" sz="2400" dirty="0" smtClean="0">
                <a:solidFill>
                  <a:srgbClr val="002060"/>
                </a:solidFill>
              </a:rPr>
              <a:t>Bělochová</a:t>
            </a:r>
          </a:p>
          <a:p>
            <a:r>
              <a:rPr lang="cs-CZ" sz="2400" dirty="0" smtClean="0">
                <a:solidFill>
                  <a:srgbClr val="002060"/>
                </a:solidFill>
              </a:rPr>
              <a:t>ZŠ Jungmannovy sady Mělník</a:t>
            </a:r>
          </a:p>
          <a:p>
            <a:r>
              <a:rPr lang="cs-CZ" sz="2400" dirty="0" smtClean="0">
                <a:solidFill>
                  <a:srgbClr val="002060"/>
                </a:solidFill>
              </a:rPr>
              <a:t>belochovam@zsjungsady.cz</a:t>
            </a:r>
            <a:endParaRPr lang="cs-CZ" sz="2400" dirty="0">
              <a:solidFill>
                <a:srgbClr val="002060"/>
              </a:solidFill>
            </a:endParaRPr>
          </a:p>
        </p:txBody>
      </p:sp>
      <p:sp>
        <p:nvSpPr>
          <p:cNvPr id="4" name="Obdélník 3"/>
          <p:cNvSpPr/>
          <p:nvPr/>
        </p:nvSpPr>
        <p:spPr>
          <a:xfrm>
            <a:off x="0" y="0"/>
            <a:ext cx="9144000" cy="476672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cs-CZ" b="1" dirty="0" smtClean="0">
                <a:solidFill>
                  <a:srgbClr val="FFFF99"/>
                </a:solidFill>
              </a:rPr>
              <a:t>Nápoje - metodika hodiny</a:t>
            </a:r>
            <a:endParaRPr lang="cs-CZ" b="1" dirty="0">
              <a:solidFill>
                <a:srgbClr val="FFFF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36549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0" y="49099"/>
            <a:ext cx="9144000" cy="1435685"/>
          </a:xfrm>
        </p:spPr>
        <p:txBody>
          <a:bodyPr>
            <a:normAutofit/>
          </a:bodyPr>
          <a:lstStyle/>
          <a:p>
            <a:r>
              <a:rPr lang="cs-CZ" sz="3600" b="1" dirty="0" smtClean="0">
                <a:solidFill>
                  <a:srgbClr val="C00000"/>
                </a:solidFill>
              </a:rPr>
              <a:t>Ukázka zadání v angličtině</a:t>
            </a:r>
            <a:endParaRPr lang="cs-CZ" sz="3600" b="1" dirty="0">
              <a:solidFill>
                <a:srgbClr val="C00000"/>
              </a:solidFill>
            </a:endParaRP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0" y="1484784"/>
            <a:ext cx="9144000" cy="5373216"/>
          </a:xfrm>
        </p:spPr>
        <p:txBody>
          <a:bodyPr/>
          <a:lstStyle/>
          <a:p>
            <a:endParaRPr lang="cs-CZ" dirty="0">
              <a:solidFill>
                <a:srgbClr val="002060"/>
              </a:solidFill>
            </a:endParaRPr>
          </a:p>
        </p:txBody>
      </p:sp>
      <p:sp>
        <p:nvSpPr>
          <p:cNvPr id="4" name="Obdélník 3"/>
          <p:cNvSpPr/>
          <p:nvPr/>
        </p:nvSpPr>
        <p:spPr>
          <a:xfrm>
            <a:off x="0" y="16663"/>
            <a:ext cx="9144000" cy="476672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cs-CZ" b="1" dirty="0" smtClean="0">
                <a:solidFill>
                  <a:srgbClr val="FFFF99"/>
                </a:solidFill>
              </a:rPr>
              <a:t>Nápoje</a:t>
            </a:r>
            <a:endParaRPr lang="cs-CZ" b="1" dirty="0">
              <a:solidFill>
                <a:srgbClr val="FFFF99"/>
              </a:solidFill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2457" y="1374637"/>
            <a:ext cx="4281019" cy="23953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88" y="1340768"/>
            <a:ext cx="4374501" cy="24292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052" y="4005064"/>
            <a:ext cx="4246838" cy="23762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2457" y="4081723"/>
            <a:ext cx="4244758" cy="22229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62374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0" y="49099"/>
            <a:ext cx="9144000" cy="1435685"/>
          </a:xfrm>
        </p:spPr>
        <p:txBody>
          <a:bodyPr>
            <a:normAutofit/>
          </a:bodyPr>
          <a:lstStyle/>
          <a:p>
            <a:r>
              <a:rPr lang="cs-CZ" sz="3600" b="1" dirty="0" err="1" smtClean="0">
                <a:solidFill>
                  <a:srgbClr val="C00000"/>
                </a:solidFill>
              </a:rPr>
              <a:t>Lab</a:t>
            </a:r>
            <a:r>
              <a:rPr lang="cs-CZ" sz="3600" b="1" dirty="0" smtClean="0">
                <a:solidFill>
                  <a:srgbClr val="C00000"/>
                </a:solidFill>
              </a:rPr>
              <a:t>. </a:t>
            </a:r>
            <a:r>
              <a:rPr lang="cs-CZ" sz="3600" b="1" dirty="0">
                <a:solidFill>
                  <a:srgbClr val="C00000"/>
                </a:solidFill>
              </a:rPr>
              <a:t>p</a:t>
            </a:r>
            <a:r>
              <a:rPr lang="cs-CZ" sz="3600" b="1" dirty="0" smtClean="0">
                <a:solidFill>
                  <a:srgbClr val="C00000"/>
                </a:solidFill>
              </a:rPr>
              <a:t>ráce: Jak je to s cukrem v </a:t>
            </a:r>
            <a:r>
              <a:rPr lang="cs-CZ" sz="3600" b="1" dirty="0" err="1" smtClean="0">
                <a:solidFill>
                  <a:srgbClr val="C00000"/>
                </a:solidFill>
              </a:rPr>
              <a:t>coca</a:t>
            </a:r>
            <a:r>
              <a:rPr lang="cs-CZ" sz="3600" b="1" dirty="0" smtClean="0">
                <a:solidFill>
                  <a:srgbClr val="C00000"/>
                </a:solidFill>
              </a:rPr>
              <a:t> </a:t>
            </a:r>
            <a:r>
              <a:rPr lang="cs-CZ" sz="3600" b="1" dirty="0" err="1" smtClean="0">
                <a:solidFill>
                  <a:srgbClr val="C00000"/>
                </a:solidFill>
              </a:rPr>
              <a:t>cole</a:t>
            </a:r>
            <a:r>
              <a:rPr lang="cs-CZ" sz="3600" b="1" dirty="0" smtClean="0">
                <a:solidFill>
                  <a:srgbClr val="C00000"/>
                </a:solidFill>
              </a:rPr>
              <a:t>?</a:t>
            </a:r>
            <a:endParaRPr lang="cs-CZ" sz="3600" b="1" dirty="0">
              <a:solidFill>
                <a:srgbClr val="C00000"/>
              </a:solidFill>
            </a:endParaRP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0" y="1484784"/>
            <a:ext cx="9144000" cy="5373216"/>
          </a:xfrm>
        </p:spPr>
        <p:txBody>
          <a:bodyPr/>
          <a:lstStyle/>
          <a:p>
            <a:pPr algn="l"/>
            <a:r>
              <a:rPr lang="cs-CZ" b="1" dirty="0" smtClean="0">
                <a:solidFill>
                  <a:srgbClr val="C00000"/>
                </a:solidFill>
              </a:rPr>
              <a:t>Cíle: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cs-CZ" sz="2800" dirty="0" smtClean="0">
                <a:solidFill>
                  <a:schemeClr val="tx1"/>
                </a:solidFill>
              </a:rPr>
              <a:t>Podpora žáků nadaných v přírodních vědách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cs-CZ" sz="2800" dirty="0" smtClean="0">
                <a:solidFill>
                  <a:schemeClr val="tx1"/>
                </a:solidFill>
              </a:rPr>
              <a:t>Propojování vědomostí žáků ve fyzice a chemii s přesahem do biologie a zdravého životního stylu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cs-CZ" sz="2800" dirty="0" smtClean="0">
                <a:solidFill>
                  <a:schemeClr val="tx1"/>
                </a:solidFill>
              </a:rPr>
              <a:t>Poskytnutí možnosti samostatného bádání </a:t>
            </a:r>
            <a:endParaRPr lang="cs-CZ" sz="2800" dirty="0" smtClean="0">
              <a:solidFill>
                <a:schemeClr val="tx1"/>
              </a:solidFill>
            </a:endParaRPr>
          </a:p>
        </p:txBody>
      </p:sp>
      <p:sp>
        <p:nvSpPr>
          <p:cNvPr id="4" name="Obdélník 3"/>
          <p:cNvSpPr/>
          <p:nvPr/>
        </p:nvSpPr>
        <p:spPr>
          <a:xfrm>
            <a:off x="0" y="16663"/>
            <a:ext cx="9144000" cy="476672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cs-CZ" b="1" dirty="0" smtClean="0">
                <a:solidFill>
                  <a:srgbClr val="FFFF99"/>
                </a:solidFill>
              </a:rPr>
              <a:t>Nápoje</a:t>
            </a:r>
            <a:endParaRPr lang="cs-CZ" b="1" dirty="0">
              <a:solidFill>
                <a:srgbClr val="FFFF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2374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0" y="49099"/>
            <a:ext cx="9144000" cy="1435685"/>
          </a:xfrm>
        </p:spPr>
        <p:txBody>
          <a:bodyPr>
            <a:normAutofit/>
          </a:bodyPr>
          <a:lstStyle/>
          <a:p>
            <a:r>
              <a:rPr lang="cs-CZ" sz="3600" b="1" dirty="0" smtClean="0">
                <a:solidFill>
                  <a:srgbClr val="C00000"/>
                </a:solidFill>
              </a:rPr>
              <a:t>Zadání problému:</a:t>
            </a:r>
            <a:endParaRPr lang="cs-CZ" sz="3600" b="1" dirty="0">
              <a:solidFill>
                <a:srgbClr val="C00000"/>
              </a:solidFill>
            </a:endParaRP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4139952" y="1167052"/>
            <a:ext cx="4752528" cy="5373216"/>
          </a:xfrm>
        </p:spPr>
        <p:txBody>
          <a:bodyPr>
            <a:normAutofit/>
          </a:bodyPr>
          <a:lstStyle/>
          <a:p>
            <a:pPr algn="l"/>
            <a:r>
              <a:rPr lang="cs-CZ" sz="2400" b="1" dirty="0" smtClean="0">
                <a:solidFill>
                  <a:srgbClr val="FF0000"/>
                </a:solidFill>
              </a:rPr>
              <a:t>Z rozdílu hydrostatického tlaku v </a:t>
            </a:r>
            <a:r>
              <a:rPr lang="cs-CZ" sz="2400" b="1" dirty="0" err="1" smtClean="0">
                <a:solidFill>
                  <a:srgbClr val="FF0000"/>
                </a:solidFill>
              </a:rPr>
              <a:t>coca</a:t>
            </a:r>
            <a:r>
              <a:rPr lang="cs-CZ" sz="2400" b="1" dirty="0" smtClean="0">
                <a:solidFill>
                  <a:srgbClr val="FF0000"/>
                </a:solidFill>
              </a:rPr>
              <a:t> </a:t>
            </a:r>
            <a:r>
              <a:rPr lang="cs-CZ" sz="2400" b="1" dirty="0" err="1" smtClean="0">
                <a:solidFill>
                  <a:srgbClr val="FF0000"/>
                </a:solidFill>
              </a:rPr>
              <a:t>cole</a:t>
            </a:r>
            <a:r>
              <a:rPr lang="cs-CZ" sz="2400" b="1" dirty="0" smtClean="0">
                <a:solidFill>
                  <a:srgbClr val="FF0000"/>
                </a:solidFill>
              </a:rPr>
              <a:t> a </a:t>
            </a:r>
            <a:r>
              <a:rPr lang="cs-CZ" sz="2400" b="1" dirty="0" err="1" smtClean="0">
                <a:solidFill>
                  <a:srgbClr val="FF0000"/>
                </a:solidFill>
              </a:rPr>
              <a:t>coca</a:t>
            </a:r>
            <a:r>
              <a:rPr lang="cs-CZ" sz="2400" b="1" dirty="0" smtClean="0">
                <a:solidFill>
                  <a:srgbClr val="FF0000"/>
                </a:solidFill>
              </a:rPr>
              <a:t> </a:t>
            </a:r>
            <a:r>
              <a:rPr lang="cs-CZ" sz="2400" b="1" dirty="0" err="1" smtClean="0">
                <a:solidFill>
                  <a:srgbClr val="FF0000"/>
                </a:solidFill>
              </a:rPr>
              <a:t>cole</a:t>
            </a:r>
            <a:r>
              <a:rPr lang="cs-CZ" sz="2400" b="1" dirty="0" smtClean="0">
                <a:solidFill>
                  <a:srgbClr val="FF0000"/>
                </a:solidFill>
              </a:rPr>
              <a:t> </a:t>
            </a:r>
            <a:r>
              <a:rPr lang="cs-CZ" sz="2400" b="1" dirty="0" err="1" smtClean="0">
                <a:solidFill>
                  <a:srgbClr val="FF0000"/>
                </a:solidFill>
              </a:rPr>
              <a:t>zero</a:t>
            </a:r>
            <a:r>
              <a:rPr lang="cs-CZ" sz="2400" b="1" dirty="0" smtClean="0">
                <a:solidFill>
                  <a:srgbClr val="FF0000"/>
                </a:solidFill>
              </a:rPr>
              <a:t> určete, zda informace na fotografii jsou správné! </a:t>
            </a:r>
          </a:p>
          <a:p>
            <a:pPr algn="l"/>
            <a:r>
              <a:rPr lang="cs-CZ" sz="2400" dirty="0" smtClean="0">
                <a:solidFill>
                  <a:schemeClr val="tx1"/>
                </a:solidFill>
              </a:rPr>
              <a:t>Předpokládejte, že </a:t>
            </a:r>
            <a:r>
              <a:rPr lang="cs-CZ" sz="2400" dirty="0" err="1" smtClean="0">
                <a:solidFill>
                  <a:schemeClr val="tx1"/>
                </a:solidFill>
              </a:rPr>
              <a:t>coca</a:t>
            </a:r>
            <a:r>
              <a:rPr lang="cs-CZ" sz="2400" dirty="0" smtClean="0">
                <a:solidFill>
                  <a:schemeClr val="tx1"/>
                </a:solidFill>
              </a:rPr>
              <a:t> </a:t>
            </a:r>
            <a:r>
              <a:rPr lang="cs-CZ" sz="2400" dirty="0" err="1" smtClean="0">
                <a:solidFill>
                  <a:schemeClr val="tx1"/>
                </a:solidFill>
              </a:rPr>
              <a:t>cola</a:t>
            </a:r>
            <a:r>
              <a:rPr lang="cs-CZ" sz="2400" dirty="0" smtClean="0">
                <a:solidFill>
                  <a:schemeClr val="tx1"/>
                </a:solidFill>
              </a:rPr>
              <a:t> </a:t>
            </a:r>
            <a:r>
              <a:rPr lang="cs-CZ" sz="2400" dirty="0" err="1" smtClean="0">
                <a:solidFill>
                  <a:schemeClr val="tx1"/>
                </a:solidFill>
              </a:rPr>
              <a:t>zero</a:t>
            </a:r>
            <a:r>
              <a:rPr lang="cs-CZ" sz="2400" dirty="0" smtClean="0">
                <a:solidFill>
                  <a:schemeClr val="tx1"/>
                </a:solidFill>
              </a:rPr>
              <a:t> neobsahuje žádný cukr jak uvádějí na etiketě.</a:t>
            </a:r>
          </a:p>
          <a:p>
            <a:pPr algn="l"/>
            <a:endParaRPr lang="cs-CZ" sz="2400" dirty="0">
              <a:solidFill>
                <a:srgbClr val="002060"/>
              </a:solidFill>
            </a:endParaRPr>
          </a:p>
        </p:txBody>
      </p:sp>
      <p:sp>
        <p:nvSpPr>
          <p:cNvPr id="4" name="Obdélník 3"/>
          <p:cNvSpPr/>
          <p:nvPr/>
        </p:nvSpPr>
        <p:spPr>
          <a:xfrm>
            <a:off x="0" y="16663"/>
            <a:ext cx="9144000" cy="476672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cs-CZ" b="1" dirty="0" smtClean="0">
                <a:solidFill>
                  <a:srgbClr val="FFFF99"/>
                </a:solidFill>
              </a:rPr>
              <a:t>Nápoje</a:t>
            </a:r>
            <a:endParaRPr lang="cs-CZ" b="1" dirty="0">
              <a:solidFill>
                <a:srgbClr val="FFFF99"/>
              </a:solidFill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230483"/>
            <a:ext cx="3384376" cy="25382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Obdélník 6"/>
          <p:cNvSpPr/>
          <p:nvPr/>
        </p:nvSpPr>
        <p:spPr>
          <a:xfrm>
            <a:off x="323528" y="4061236"/>
            <a:ext cx="842493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cs-CZ" sz="2400" dirty="0">
                <a:solidFill>
                  <a:prstClr val="black"/>
                </a:solidFill>
              </a:rPr>
              <a:t>K experimentu použij </a:t>
            </a:r>
            <a:r>
              <a:rPr lang="cs-CZ" sz="2400" dirty="0" err="1">
                <a:solidFill>
                  <a:prstClr val="black"/>
                </a:solidFill>
              </a:rPr>
              <a:t>pasco</a:t>
            </a:r>
            <a:r>
              <a:rPr lang="cs-CZ" sz="2400" dirty="0">
                <a:solidFill>
                  <a:prstClr val="black"/>
                </a:solidFill>
              </a:rPr>
              <a:t> senzor Barometr.</a:t>
            </a:r>
          </a:p>
          <a:p>
            <a:pPr lvl="0"/>
            <a:r>
              <a:rPr lang="cs-CZ" sz="2400" dirty="0">
                <a:solidFill>
                  <a:prstClr val="black"/>
                </a:solidFill>
              </a:rPr>
              <a:t>Vstupní informace: 1 kostka cukru má hmotnost 6 g. </a:t>
            </a:r>
            <a:endParaRPr lang="cs-CZ" sz="24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2374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0" y="49099"/>
            <a:ext cx="9144000" cy="1435685"/>
          </a:xfrm>
        </p:spPr>
        <p:txBody>
          <a:bodyPr>
            <a:normAutofit/>
          </a:bodyPr>
          <a:lstStyle/>
          <a:p>
            <a:r>
              <a:rPr lang="cs-CZ" sz="3600" b="1" dirty="0" smtClean="0">
                <a:solidFill>
                  <a:srgbClr val="C00000"/>
                </a:solidFill>
              </a:rPr>
              <a:t>Řešení problému</a:t>
            </a:r>
            <a:endParaRPr lang="cs-CZ" sz="3600" b="1" dirty="0">
              <a:solidFill>
                <a:srgbClr val="C00000"/>
              </a:solidFill>
            </a:endParaRP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169876" y="1196752"/>
            <a:ext cx="6804248" cy="5373216"/>
          </a:xfrm>
        </p:spPr>
        <p:txBody>
          <a:bodyPr>
            <a:normAutofit fontScale="55000" lnSpcReduction="20000"/>
          </a:bodyPr>
          <a:lstStyle/>
          <a:p>
            <a:pPr algn="l"/>
            <a:r>
              <a:rPr lang="cs-CZ" b="1" dirty="0" smtClean="0">
                <a:solidFill>
                  <a:schemeClr val="tx1"/>
                </a:solidFill>
              </a:rPr>
              <a:t>1 kostka cukru = 6 g</a:t>
            </a:r>
          </a:p>
          <a:p>
            <a:pPr algn="l"/>
            <a:r>
              <a:rPr lang="cs-CZ" b="1" dirty="0" smtClean="0">
                <a:solidFill>
                  <a:schemeClr val="tx1"/>
                </a:solidFill>
              </a:rPr>
              <a:t>27,5 kostek cukru v 1 litru </a:t>
            </a:r>
            <a:r>
              <a:rPr lang="cs-CZ" b="1" dirty="0" err="1" smtClean="0">
                <a:solidFill>
                  <a:schemeClr val="tx1"/>
                </a:solidFill>
              </a:rPr>
              <a:t>coca</a:t>
            </a:r>
            <a:r>
              <a:rPr lang="cs-CZ" b="1" dirty="0" smtClean="0">
                <a:solidFill>
                  <a:schemeClr val="tx1"/>
                </a:solidFill>
              </a:rPr>
              <a:t> </a:t>
            </a:r>
            <a:r>
              <a:rPr lang="cs-CZ" b="1" dirty="0" err="1" smtClean="0">
                <a:solidFill>
                  <a:schemeClr val="tx1"/>
                </a:solidFill>
              </a:rPr>
              <a:t>coly</a:t>
            </a:r>
            <a:endParaRPr lang="cs-CZ" b="1" dirty="0" smtClean="0">
              <a:solidFill>
                <a:schemeClr val="tx1"/>
              </a:solidFill>
            </a:endParaRPr>
          </a:p>
          <a:p>
            <a:pPr algn="l"/>
            <a:r>
              <a:rPr lang="el-GR" b="1" dirty="0" smtClean="0">
                <a:solidFill>
                  <a:schemeClr val="tx1"/>
                </a:solidFill>
              </a:rPr>
              <a:t>ρ </a:t>
            </a:r>
            <a:r>
              <a:rPr lang="cs-CZ" b="1" baseline="-25000" dirty="0" err="1" smtClean="0">
                <a:solidFill>
                  <a:schemeClr val="tx1"/>
                </a:solidFill>
              </a:rPr>
              <a:t>coca</a:t>
            </a:r>
            <a:r>
              <a:rPr lang="cs-CZ" b="1" baseline="-25000" dirty="0" smtClean="0">
                <a:solidFill>
                  <a:schemeClr val="tx1"/>
                </a:solidFill>
              </a:rPr>
              <a:t> </a:t>
            </a:r>
            <a:r>
              <a:rPr lang="cs-CZ" b="1" baseline="-25000" dirty="0" err="1" smtClean="0">
                <a:solidFill>
                  <a:schemeClr val="tx1"/>
                </a:solidFill>
              </a:rPr>
              <a:t>coly</a:t>
            </a:r>
            <a:r>
              <a:rPr lang="cs-CZ" b="1" baseline="-25000" dirty="0" smtClean="0">
                <a:solidFill>
                  <a:schemeClr val="tx1"/>
                </a:solidFill>
              </a:rPr>
              <a:t> </a:t>
            </a:r>
            <a:r>
              <a:rPr lang="cs-CZ" b="1" dirty="0" smtClean="0">
                <a:solidFill>
                  <a:schemeClr val="tx1"/>
                </a:solidFill>
              </a:rPr>
              <a:t>= 1165 kg/m</a:t>
            </a:r>
            <a:r>
              <a:rPr lang="cs-CZ" b="1" baseline="30000" dirty="0" smtClean="0">
                <a:solidFill>
                  <a:schemeClr val="tx1"/>
                </a:solidFill>
              </a:rPr>
              <a:t>3</a:t>
            </a:r>
            <a:r>
              <a:rPr lang="cs-CZ" b="1" dirty="0" smtClean="0">
                <a:solidFill>
                  <a:schemeClr val="tx1"/>
                </a:solidFill>
              </a:rPr>
              <a:t> </a:t>
            </a:r>
          </a:p>
          <a:p>
            <a:pPr algn="l"/>
            <a:r>
              <a:rPr lang="el-GR" b="1" dirty="0" smtClean="0">
                <a:solidFill>
                  <a:schemeClr val="tx1"/>
                </a:solidFill>
              </a:rPr>
              <a:t>ρ </a:t>
            </a:r>
            <a:r>
              <a:rPr lang="cs-CZ" b="1" baseline="-25000" dirty="0" err="1" smtClean="0">
                <a:solidFill>
                  <a:schemeClr val="tx1"/>
                </a:solidFill>
              </a:rPr>
              <a:t>coca</a:t>
            </a:r>
            <a:r>
              <a:rPr lang="cs-CZ" b="1" baseline="-25000" dirty="0" smtClean="0">
                <a:solidFill>
                  <a:schemeClr val="tx1"/>
                </a:solidFill>
              </a:rPr>
              <a:t> </a:t>
            </a:r>
            <a:r>
              <a:rPr lang="cs-CZ" b="1" baseline="-25000" dirty="0" err="1" smtClean="0">
                <a:solidFill>
                  <a:schemeClr val="tx1"/>
                </a:solidFill>
              </a:rPr>
              <a:t>coly</a:t>
            </a:r>
            <a:r>
              <a:rPr lang="cs-CZ" b="1" baseline="-25000" dirty="0" smtClean="0">
                <a:solidFill>
                  <a:schemeClr val="tx1"/>
                </a:solidFill>
              </a:rPr>
              <a:t> </a:t>
            </a:r>
            <a:r>
              <a:rPr lang="cs-CZ" b="1" baseline="-25000" dirty="0" err="1" smtClean="0">
                <a:solidFill>
                  <a:schemeClr val="tx1"/>
                </a:solidFill>
              </a:rPr>
              <a:t>light</a:t>
            </a:r>
            <a:r>
              <a:rPr lang="cs-CZ" b="1" baseline="-25000" dirty="0" smtClean="0">
                <a:solidFill>
                  <a:schemeClr val="tx1"/>
                </a:solidFill>
              </a:rPr>
              <a:t> </a:t>
            </a:r>
            <a:r>
              <a:rPr lang="cs-CZ" b="1" dirty="0" smtClean="0">
                <a:solidFill>
                  <a:schemeClr val="tx1"/>
                </a:solidFill>
              </a:rPr>
              <a:t>= </a:t>
            </a:r>
            <a:r>
              <a:rPr lang="el-GR" b="1" dirty="0" smtClean="0">
                <a:solidFill>
                  <a:schemeClr val="tx1"/>
                </a:solidFill>
              </a:rPr>
              <a:t>ρ </a:t>
            </a:r>
            <a:r>
              <a:rPr lang="cs-CZ" b="1" baseline="-25000" dirty="0" smtClean="0">
                <a:solidFill>
                  <a:schemeClr val="tx1"/>
                </a:solidFill>
              </a:rPr>
              <a:t>vody </a:t>
            </a:r>
            <a:r>
              <a:rPr lang="cs-CZ" b="1" dirty="0" smtClean="0">
                <a:solidFill>
                  <a:schemeClr val="tx1"/>
                </a:solidFill>
              </a:rPr>
              <a:t>= 1000 kg/m</a:t>
            </a:r>
            <a:r>
              <a:rPr lang="cs-CZ" b="1" baseline="30000" dirty="0" smtClean="0">
                <a:solidFill>
                  <a:schemeClr val="tx1"/>
                </a:solidFill>
              </a:rPr>
              <a:t>3				</a:t>
            </a:r>
            <a:endParaRPr lang="cs-CZ" b="1" dirty="0" smtClean="0">
              <a:solidFill>
                <a:schemeClr val="tx1"/>
              </a:solidFill>
            </a:endParaRPr>
          </a:p>
          <a:p>
            <a:pPr algn="l"/>
            <a:r>
              <a:rPr lang="cs-CZ" b="1" dirty="0" smtClean="0">
                <a:solidFill>
                  <a:schemeClr val="tx1"/>
                </a:solidFill>
              </a:rPr>
              <a:t> </a:t>
            </a:r>
          </a:p>
          <a:p>
            <a:pPr algn="l"/>
            <a:r>
              <a:rPr lang="cs-CZ" b="1" dirty="0" err="1" smtClean="0">
                <a:solidFill>
                  <a:schemeClr val="tx1"/>
                </a:solidFill>
              </a:rPr>
              <a:t>p</a:t>
            </a:r>
            <a:r>
              <a:rPr lang="cs-CZ" b="1" baseline="-25000" dirty="0" err="1" smtClean="0">
                <a:solidFill>
                  <a:schemeClr val="tx1"/>
                </a:solidFill>
              </a:rPr>
              <a:t>h</a:t>
            </a:r>
            <a:r>
              <a:rPr lang="cs-CZ" b="1" baseline="-25000" dirty="0" smtClean="0">
                <a:solidFill>
                  <a:schemeClr val="tx1"/>
                </a:solidFill>
              </a:rPr>
              <a:t> </a:t>
            </a:r>
            <a:r>
              <a:rPr lang="cs-CZ" b="1" baseline="-25000" dirty="0" err="1" smtClean="0">
                <a:solidFill>
                  <a:schemeClr val="tx1"/>
                </a:solidFill>
              </a:rPr>
              <a:t>coca</a:t>
            </a:r>
            <a:r>
              <a:rPr lang="cs-CZ" b="1" baseline="-25000" dirty="0" smtClean="0">
                <a:solidFill>
                  <a:schemeClr val="tx1"/>
                </a:solidFill>
              </a:rPr>
              <a:t> </a:t>
            </a:r>
            <a:r>
              <a:rPr lang="cs-CZ" b="1" baseline="-25000" dirty="0" err="1" smtClean="0">
                <a:solidFill>
                  <a:schemeClr val="tx1"/>
                </a:solidFill>
              </a:rPr>
              <a:t>coly</a:t>
            </a:r>
            <a:r>
              <a:rPr lang="cs-CZ" b="1" baseline="-25000" dirty="0" smtClean="0">
                <a:solidFill>
                  <a:schemeClr val="tx1"/>
                </a:solidFill>
              </a:rPr>
              <a:t> </a:t>
            </a:r>
            <a:r>
              <a:rPr lang="cs-CZ" b="1" dirty="0" smtClean="0">
                <a:solidFill>
                  <a:schemeClr val="tx1"/>
                </a:solidFill>
              </a:rPr>
              <a:t>= h </a:t>
            </a:r>
            <a:r>
              <a:rPr lang="el-GR" b="1" dirty="0" smtClean="0">
                <a:solidFill>
                  <a:schemeClr val="tx1"/>
                </a:solidFill>
              </a:rPr>
              <a:t>ρ</a:t>
            </a:r>
            <a:r>
              <a:rPr lang="cs-CZ" b="1" dirty="0" smtClean="0">
                <a:solidFill>
                  <a:schemeClr val="tx1"/>
                </a:solidFill>
              </a:rPr>
              <a:t> g				</a:t>
            </a:r>
          </a:p>
          <a:p>
            <a:pPr algn="l"/>
            <a:r>
              <a:rPr lang="cs-CZ" b="1" dirty="0" smtClean="0">
                <a:solidFill>
                  <a:schemeClr val="tx1"/>
                </a:solidFill>
              </a:rPr>
              <a:t>h = 15 cm = 0,15 m</a:t>
            </a:r>
          </a:p>
          <a:p>
            <a:pPr algn="l"/>
            <a:r>
              <a:rPr lang="cs-CZ" b="1" dirty="0" err="1" smtClean="0">
                <a:solidFill>
                  <a:schemeClr val="tx1"/>
                </a:solidFill>
              </a:rPr>
              <a:t>p</a:t>
            </a:r>
            <a:r>
              <a:rPr lang="cs-CZ" b="1" baseline="-25000" dirty="0" err="1" smtClean="0">
                <a:solidFill>
                  <a:schemeClr val="tx1"/>
                </a:solidFill>
              </a:rPr>
              <a:t>h</a:t>
            </a:r>
            <a:r>
              <a:rPr lang="cs-CZ" b="1" baseline="-25000" dirty="0" smtClean="0">
                <a:solidFill>
                  <a:schemeClr val="tx1"/>
                </a:solidFill>
              </a:rPr>
              <a:t> </a:t>
            </a:r>
            <a:r>
              <a:rPr lang="cs-CZ" b="1" baseline="-25000" dirty="0" err="1" smtClean="0">
                <a:solidFill>
                  <a:schemeClr val="tx1"/>
                </a:solidFill>
              </a:rPr>
              <a:t>coca</a:t>
            </a:r>
            <a:r>
              <a:rPr lang="cs-CZ" b="1" baseline="-25000" dirty="0" smtClean="0">
                <a:solidFill>
                  <a:schemeClr val="tx1"/>
                </a:solidFill>
              </a:rPr>
              <a:t> </a:t>
            </a:r>
            <a:r>
              <a:rPr lang="cs-CZ" b="1" baseline="-25000" dirty="0" err="1" smtClean="0">
                <a:solidFill>
                  <a:schemeClr val="tx1"/>
                </a:solidFill>
              </a:rPr>
              <a:t>coly</a:t>
            </a:r>
            <a:r>
              <a:rPr lang="cs-CZ" b="1" baseline="-25000" dirty="0" smtClean="0">
                <a:solidFill>
                  <a:schemeClr val="tx1"/>
                </a:solidFill>
              </a:rPr>
              <a:t> </a:t>
            </a:r>
            <a:r>
              <a:rPr lang="cs-CZ" b="1" dirty="0" smtClean="0">
                <a:solidFill>
                  <a:schemeClr val="tx1"/>
                </a:solidFill>
              </a:rPr>
              <a:t>= 0,15 . 1165 . 10</a:t>
            </a:r>
          </a:p>
          <a:p>
            <a:pPr algn="l"/>
            <a:r>
              <a:rPr lang="cs-CZ" b="1" dirty="0" err="1" smtClean="0">
                <a:solidFill>
                  <a:schemeClr val="tx1"/>
                </a:solidFill>
              </a:rPr>
              <a:t>p</a:t>
            </a:r>
            <a:r>
              <a:rPr lang="cs-CZ" b="1" baseline="-25000" dirty="0" err="1" smtClean="0">
                <a:solidFill>
                  <a:schemeClr val="tx1"/>
                </a:solidFill>
              </a:rPr>
              <a:t>h</a:t>
            </a:r>
            <a:r>
              <a:rPr lang="cs-CZ" b="1" baseline="-25000" dirty="0" smtClean="0">
                <a:solidFill>
                  <a:schemeClr val="tx1"/>
                </a:solidFill>
              </a:rPr>
              <a:t> </a:t>
            </a:r>
            <a:r>
              <a:rPr lang="cs-CZ" b="1" baseline="-25000" dirty="0" err="1" smtClean="0">
                <a:solidFill>
                  <a:schemeClr val="tx1"/>
                </a:solidFill>
              </a:rPr>
              <a:t>coca</a:t>
            </a:r>
            <a:r>
              <a:rPr lang="cs-CZ" b="1" baseline="-25000" dirty="0" smtClean="0">
                <a:solidFill>
                  <a:schemeClr val="tx1"/>
                </a:solidFill>
              </a:rPr>
              <a:t> </a:t>
            </a:r>
            <a:r>
              <a:rPr lang="cs-CZ" b="1" baseline="-25000" dirty="0" err="1" smtClean="0">
                <a:solidFill>
                  <a:schemeClr val="tx1"/>
                </a:solidFill>
              </a:rPr>
              <a:t>coly</a:t>
            </a:r>
            <a:r>
              <a:rPr lang="cs-CZ" b="1" baseline="-25000" dirty="0" smtClean="0">
                <a:solidFill>
                  <a:schemeClr val="tx1"/>
                </a:solidFill>
              </a:rPr>
              <a:t> </a:t>
            </a:r>
            <a:r>
              <a:rPr lang="cs-CZ" b="1" dirty="0" smtClean="0">
                <a:solidFill>
                  <a:schemeClr val="tx1"/>
                </a:solidFill>
              </a:rPr>
              <a:t>=1747,5 Pa		</a:t>
            </a:r>
          </a:p>
          <a:p>
            <a:pPr algn="l"/>
            <a:endParaRPr lang="cs-CZ" b="1" dirty="0" smtClean="0">
              <a:solidFill>
                <a:schemeClr val="tx1"/>
              </a:solidFill>
            </a:endParaRPr>
          </a:p>
          <a:p>
            <a:pPr algn="l"/>
            <a:r>
              <a:rPr lang="cs-CZ" b="1" dirty="0" err="1" smtClean="0">
                <a:solidFill>
                  <a:schemeClr val="tx1"/>
                </a:solidFill>
              </a:rPr>
              <a:t>p</a:t>
            </a:r>
            <a:r>
              <a:rPr lang="cs-CZ" b="1" baseline="-25000" dirty="0" err="1" smtClean="0">
                <a:solidFill>
                  <a:schemeClr val="tx1"/>
                </a:solidFill>
              </a:rPr>
              <a:t>h</a:t>
            </a:r>
            <a:r>
              <a:rPr lang="cs-CZ" b="1" baseline="-25000" dirty="0" smtClean="0">
                <a:solidFill>
                  <a:schemeClr val="tx1"/>
                </a:solidFill>
              </a:rPr>
              <a:t> </a:t>
            </a:r>
            <a:r>
              <a:rPr lang="cs-CZ" b="1" baseline="-25000" dirty="0" err="1" smtClean="0">
                <a:solidFill>
                  <a:schemeClr val="tx1"/>
                </a:solidFill>
              </a:rPr>
              <a:t>coca</a:t>
            </a:r>
            <a:r>
              <a:rPr lang="cs-CZ" b="1" baseline="-25000" dirty="0" smtClean="0">
                <a:solidFill>
                  <a:schemeClr val="tx1"/>
                </a:solidFill>
              </a:rPr>
              <a:t> </a:t>
            </a:r>
            <a:r>
              <a:rPr lang="cs-CZ" b="1" baseline="-25000" dirty="0" err="1" smtClean="0">
                <a:solidFill>
                  <a:schemeClr val="tx1"/>
                </a:solidFill>
              </a:rPr>
              <a:t>coly</a:t>
            </a:r>
            <a:r>
              <a:rPr lang="cs-CZ" b="1" baseline="-25000" dirty="0" smtClean="0">
                <a:solidFill>
                  <a:schemeClr val="tx1"/>
                </a:solidFill>
              </a:rPr>
              <a:t> </a:t>
            </a:r>
            <a:r>
              <a:rPr lang="cs-CZ" b="1" baseline="-25000" dirty="0" err="1" smtClean="0">
                <a:solidFill>
                  <a:schemeClr val="tx1"/>
                </a:solidFill>
              </a:rPr>
              <a:t>light</a:t>
            </a:r>
            <a:r>
              <a:rPr lang="cs-CZ" b="1" baseline="-25000" dirty="0" smtClean="0">
                <a:solidFill>
                  <a:schemeClr val="tx1"/>
                </a:solidFill>
              </a:rPr>
              <a:t> </a:t>
            </a:r>
            <a:r>
              <a:rPr lang="cs-CZ" b="1" dirty="0" smtClean="0">
                <a:solidFill>
                  <a:schemeClr val="tx1"/>
                </a:solidFill>
              </a:rPr>
              <a:t>= 0,15 . 1000 . 10			</a:t>
            </a:r>
          </a:p>
          <a:p>
            <a:pPr algn="l"/>
            <a:r>
              <a:rPr lang="cs-CZ" b="1" dirty="0" err="1" smtClean="0">
                <a:solidFill>
                  <a:schemeClr val="tx1"/>
                </a:solidFill>
              </a:rPr>
              <a:t>p</a:t>
            </a:r>
            <a:r>
              <a:rPr lang="cs-CZ" b="1" baseline="-25000" dirty="0" err="1" smtClean="0">
                <a:solidFill>
                  <a:schemeClr val="tx1"/>
                </a:solidFill>
              </a:rPr>
              <a:t>h</a:t>
            </a:r>
            <a:r>
              <a:rPr lang="cs-CZ" b="1" dirty="0" smtClean="0">
                <a:solidFill>
                  <a:schemeClr val="tx1"/>
                </a:solidFill>
              </a:rPr>
              <a:t> </a:t>
            </a:r>
            <a:r>
              <a:rPr lang="cs-CZ" b="1" baseline="-25000" dirty="0" err="1" smtClean="0">
                <a:solidFill>
                  <a:schemeClr val="tx1"/>
                </a:solidFill>
              </a:rPr>
              <a:t>coca</a:t>
            </a:r>
            <a:r>
              <a:rPr lang="cs-CZ" b="1" baseline="-25000" dirty="0" smtClean="0">
                <a:solidFill>
                  <a:schemeClr val="tx1"/>
                </a:solidFill>
              </a:rPr>
              <a:t> </a:t>
            </a:r>
            <a:r>
              <a:rPr lang="cs-CZ" b="1" baseline="-25000" dirty="0" err="1" smtClean="0">
                <a:solidFill>
                  <a:schemeClr val="tx1"/>
                </a:solidFill>
              </a:rPr>
              <a:t>coly</a:t>
            </a:r>
            <a:r>
              <a:rPr lang="cs-CZ" b="1" baseline="-25000" dirty="0" smtClean="0">
                <a:solidFill>
                  <a:schemeClr val="tx1"/>
                </a:solidFill>
              </a:rPr>
              <a:t> </a:t>
            </a:r>
            <a:r>
              <a:rPr lang="cs-CZ" b="1" baseline="-25000" dirty="0" err="1" smtClean="0">
                <a:solidFill>
                  <a:schemeClr val="tx1"/>
                </a:solidFill>
              </a:rPr>
              <a:t>light</a:t>
            </a:r>
            <a:r>
              <a:rPr lang="cs-CZ" b="1" baseline="-25000" dirty="0" smtClean="0">
                <a:solidFill>
                  <a:schemeClr val="tx1"/>
                </a:solidFill>
              </a:rPr>
              <a:t> </a:t>
            </a:r>
            <a:r>
              <a:rPr lang="cs-CZ" b="1" dirty="0" smtClean="0">
                <a:solidFill>
                  <a:schemeClr val="tx1"/>
                </a:solidFill>
              </a:rPr>
              <a:t>= 1500 Pa</a:t>
            </a:r>
          </a:p>
          <a:p>
            <a:pPr algn="l"/>
            <a:r>
              <a:rPr lang="cs-CZ" b="1" dirty="0" smtClean="0">
                <a:solidFill>
                  <a:schemeClr val="tx1"/>
                </a:solidFill>
              </a:rPr>
              <a:t> </a:t>
            </a:r>
          </a:p>
          <a:p>
            <a:pPr algn="l"/>
            <a:r>
              <a:rPr lang="el-GR" b="1" dirty="0" smtClean="0">
                <a:solidFill>
                  <a:schemeClr val="tx1"/>
                </a:solidFill>
              </a:rPr>
              <a:t>Δ</a:t>
            </a:r>
            <a:r>
              <a:rPr lang="cs-CZ" b="1" dirty="0" smtClean="0">
                <a:solidFill>
                  <a:schemeClr val="tx1"/>
                </a:solidFill>
              </a:rPr>
              <a:t>p = </a:t>
            </a:r>
            <a:r>
              <a:rPr lang="cs-CZ" b="1" dirty="0" err="1" smtClean="0">
                <a:solidFill>
                  <a:schemeClr val="tx1"/>
                </a:solidFill>
              </a:rPr>
              <a:t>p</a:t>
            </a:r>
            <a:r>
              <a:rPr lang="cs-CZ" b="1" baseline="-25000" dirty="0" err="1" smtClean="0">
                <a:solidFill>
                  <a:schemeClr val="tx1"/>
                </a:solidFill>
              </a:rPr>
              <a:t>h</a:t>
            </a:r>
            <a:r>
              <a:rPr lang="cs-CZ" b="1" baseline="-25000" dirty="0" smtClean="0">
                <a:solidFill>
                  <a:schemeClr val="tx1"/>
                </a:solidFill>
              </a:rPr>
              <a:t> </a:t>
            </a:r>
            <a:r>
              <a:rPr lang="cs-CZ" b="1" baseline="-25000" dirty="0" err="1" smtClean="0">
                <a:solidFill>
                  <a:schemeClr val="tx1"/>
                </a:solidFill>
              </a:rPr>
              <a:t>coca</a:t>
            </a:r>
            <a:r>
              <a:rPr lang="cs-CZ" b="1" baseline="-25000" dirty="0" smtClean="0">
                <a:solidFill>
                  <a:schemeClr val="tx1"/>
                </a:solidFill>
              </a:rPr>
              <a:t> </a:t>
            </a:r>
            <a:r>
              <a:rPr lang="cs-CZ" b="1" baseline="-25000" dirty="0" err="1" smtClean="0">
                <a:solidFill>
                  <a:schemeClr val="tx1"/>
                </a:solidFill>
              </a:rPr>
              <a:t>coly</a:t>
            </a:r>
            <a:r>
              <a:rPr lang="cs-CZ" b="1" baseline="-25000" dirty="0" smtClean="0">
                <a:solidFill>
                  <a:schemeClr val="tx1"/>
                </a:solidFill>
              </a:rPr>
              <a:t> - </a:t>
            </a:r>
            <a:r>
              <a:rPr lang="cs-CZ" b="1" dirty="0" err="1" smtClean="0">
                <a:solidFill>
                  <a:schemeClr val="tx1"/>
                </a:solidFill>
              </a:rPr>
              <a:t>p</a:t>
            </a:r>
            <a:r>
              <a:rPr lang="cs-CZ" b="1" baseline="-25000" dirty="0" err="1" smtClean="0">
                <a:solidFill>
                  <a:schemeClr val="tx1"/>
                </a:solidFill>
              </a:rPr>
              <a:t>h</a:t>
            </a:r>
            <a:r>
              <a:rPr lang="cs-CZ" b="1" baseline="-25000" dirty="0" smtClean="0">
                <a:solidFill>
                  <a:schemeClr val="tx1"/>
                </a:solidFill>
              </a:rPr>
              <a:t> </a:t>
            </a:r>
            <a:r>
              <a:rPr lang="cs-CZ" b="1" baseline="-25000" dirty="0" err="1" smtClean="0">
                <a:solidFill>
                  <a:schemeClr val="tx1"/>
                </a:solidFill>
              </a:rPr>
              <a:t>coca</a:t>
            </a:r>
            <a:r>
              <a:rPr lang="cs-CZ" b="1" baseline="-25000" dirty="0" smtClean="0">
                <a:solidFill>
                  <a:schemeClr val="tx1"/>
                </a:solidFill>
              </a:rPr>
              <a:t> </a:t>
            </a:r>
            <a:r>
              <a:rPr lang="cs-CZ" b="1" baseline="-25000" dirty="0" err="1" smtClean="0">
                <a:solidFill>
                  <a:schemeClr val="tx1"/>
                </a:solidFill>
              </a:rPr>
              <a:t>coly</a:t>
            </a:r>
            <a:r>
              <a:rPr lang="cs-CZ" b="1" baseline="-25000" dirty="0" smtClean="0">
                <a:solidFill>
                  <a:schemeClr val="tx1"/>
                </a:solidFill>
              </a:rPr>
              <a:t> </a:t>
            </a:r>
            <a:r>
              <a:rPr lang="cs-CZ" b="1" baseline="-25000" dirty="0" err="1" smtClean="0">
                <a:solidFill>
                  <a:schemeClr val="tx1"/>
                </a:solidFill>
              </a:rPr>
              <a:t>light</a:t>
            </a:r>
            <a:endParaRPr lang="cs-CZ" b="1" dirty="0" smtClean="0">
              <a:solidFill>
                <a:schemeClr val="tx1"/>
              </a:solidFill>
            </a:endParaRPr>
          </a:p>
          <a:p>
            <a:pPr algn="l"/>
            <a:r>
              <a:rPr lang="el-GR" b="1" dirty="0" smtClean="0">
                <a:solidFill>
                  <a:schemeClr val="tx1"/>
                </a:solidFill>
              </a:rPr>
              <a:t>Δ</a:t>
            </a:r>
            <a:r>
              <a:rPr lang="cs-CZ" b="1" dirty="0" smtClean="0">
                <a:solidFill>
                  <a:schemeClr val="tx1"/>
                </a:solidFill>
              </a:rPr>
              <a:t>p = 250 Pa</a:t>
            </a:r>
          </a:p>
          <a:p>
            <a:pPr algn="l"/>
            <a:r>
              <a:rPr lang="cs-CZ" b="1" dirty="0" smtClean="0">
                <a:solidFill>
                  <a:schemeClr val="tx1"/>
                </a:solidFill>
              </a:rPr>
              <a:t> </a:t>
            </a:r>
          </a:p>
          <a:p>
            <a:pPr algn="l"/>
            <a:r>
              <a:rPr lang="cs-CZ" b="1" dirty="0" smtClean="0">
                <a:solidFill>
                  <a:schemeClr val="tx1"/>
                </a:solidFill>
              </a:rPr>
              <a:t>Aby v </a:t>
            </a:r>
            <a:r>
              <a:rPr lang="cs-CZ" b="1" dirty="0" err="1" smtClean="0">
                <a:solidFill>
                  <a:schemeClr val="tx1"/>
                </a:solidFill>
              </a:rPr>
              <a:t>coca</a:t>
            </a:r>
            <a:r>
              <a:rPr lang="cs-CZ" b="1" dirty="0" smtClean="0">
                <a:solidFill>
                  <a:schemeClr val="tx1"/>
                </a:solidFill>
              </a:rPr>
              <a:t> </a:t>
            </a:r>
            <a:r>
              <a:rPr lang="cs-CZ" b="1" dirty="0" err="1" smtClean="0">
                <a:solidFill>
                  <a:schemeClr val="tx1"/>
                </a:solidFill>
              </a:rPr>
              <a:t>cole</a:t>
            </a:r>
            <a:r>
              <a:rPr lang="cs-CZ" b="1" dirty="0" smtClean="0">
                <a:solidFill>
                  <a:schemeClr val="tx1"/>
                </a:solidFill>
              </a:rPr>
              <a:t> bylo 27,5 kostek cukru v 1 litru, musí být rozdíl hydrostatického tlaku v obou </a:t>
            </a:r>
            <a:r>
              <a:rPr lang="cs-CZ" b="1" dirty="0" err="1" smtClean="0">
                <a:solidFill>
                  <a:schemeClr val="tx1"/>
                </a:solidFill>
              </a:rPr>
              <a:t>colách</a:t>
            </a:r>
            <a:r>
              <a:rPr lang="cs-CZ" b="1" dirty="0" smtClean="0">
                <a:solidFill>
                  <a:schemeClr val="tx1"/>
                </a:solidFill>
              </a:rPr>
              <a:t> okolo 250 Pa.</a:t>
            </a:r>
          </a:p>
          <a:p>
            <a:pPr algn="l"/>
            <a:endParaRPr lang="cs-CZ" b="1" dirty="0" smtClean="0">
              <a:solidFill>
                <a:schemeClr val="tx1"/>
              </a:solidFill>
            </a:endParaRPr>
          </a:p>
          <a:p>
            <a:endParaRPr lang="cs-CZ" dirty="0">
              <a:solidFill>
                <a:srgbClr val="002060"/>
              </a:solidFill>
            </a:endParaRPr>
          </a:p>
        </p:txBody>
      </p:sp>
      <p:sp>
        <p:nvSpPr>
          <p:cNvPr id="4" name="Obdélník 3"/>
          <p:cNvSpPr/>
          <p:nvPr/>
        </p:nvSpPr>
        <p:spPr>
          <a:xfrm>
            <a:off x="0" y="16663"/>
            <a:ext cx="9144000" cy="476672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cs-CZ" b="1" dirty="0" smtClean="0">
                <a:solidFill>
                  <a:srgbClr val="FFFF99"/>
                </a:solidFill>
              </a:rPr>
              <a:t>Nápoje</a:t>
            </a:r>
            <a:endParaRPr lang="cs-CZ" b="1" dirty="0">
              <a:solidFill>
                <a:srgbClr val="FFFF99"/>
              </a:solidFill>
            </a:endParaRPr>
          </a:p>
        </p:txBody>
      </p:sp>
      <p:pic>
        <p:nvPicPr>
          <p:cNvPr id="6" name="Picture 3" descr="C:\Users\belochovam.JUNGMANKA\Pictures\Nová složka\SAM_726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5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1412776"/>
            <a:ext cx="3024336" cy="40324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62374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539552" y="16663"/>
            <a:ext cx="7772400" cy="1470025"/>
          </a:xfrm>
        </p:spPr>
        <p:txBody>
          <a:bodyPr>
            <a:normAutofit/>
          </a:bodyPr>
          <a:lstStyle/>
          <a:p>
            <a:r>
              <a:rPr lang="cs-CZ" sz="4000" b="1" dirty="0" smtClean="0">
                <a:solidFill>
                  <a:srgbClr val="C00000"/>
                </a:solidFill>
              </a:rPr>
              <a:t>Vlastní měření</a:t>
            </a:r>
            <a:endParaRPr lang="cs-CZ" sz="4000" b="1" dirty="0">
              <a:solidFill>
                <a:srgbClr val="C00000"/>
              </a:solidFill>
            </a:endParaRP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4408659" y="1484784"/>
            <a:ext cx="4716016" cy="5040560"/>
          </a:xfrm>
        </p:spPr>
        <p:txBody>
          <a:bodyPr>
            <a:noAutofit/>
          </a:bodyPr>
          <a:lstStyle/>
          <a:p>
            <a:pPr algn="l"/>
            <a:r>
              <a:rPr lang="cs-CZ" sz="1800" b="1" dirty="0" err="1">
                <a:solidFill>
                  <a:schemeClr val="tx1"/>
                </a:solidFill>
              </a:rPr>
              <a:t>p</a:t>
            </a:r>
            <a:r>
              <a:rPr lang="cs-CZ" sz="1800" b="1" baseline="-25000" dirty="0" err="1">
                <a:solidFill>
                  <a:schemeClr val="tx1"/>
                </a:solidFill>
              </a:rPr>
              <a:t>a</a:t>
            </a:r>
            <a:r>
              <a:rPr lang="cs-CZ" sz="1800" b="1" baseline="-25000" dirty="0">
                <a:solidFill>
                  <a:schemeClr val="tx1"/>
                </a:solidFill>
              </a:rPr>
              <a:t> </a:t>
            </a:r>
            <a:r>
              <a:rPr lang="cs-CZ" sz="1800" b="1" dirty="0">
                <a:solidFill>
                  <a:schemeClr val="tx1"/>
                </a:solidFill>
              </a:rPr>
              <a:t>= 98327 Pa</a:t>
            </a:r>
          </a:p>
          <a:p>
            <a:pPr algn="l"/>
            <a:r>
              <a:rPr lang="cs-CZ" sz="1800" b="1" dirty="0">
                <a:solidFill>
                  <a:schemeClr val="tx1"/>
                </a:solidFill>
              </a:rPr>
              <a:t>p </a:t>
            </a:r>
            <a:r>
              <a:rPr lang="cs-CZ" sz="1800" b="1" baseline="-25000" dirty="0" smtClean="0">
                <a:solidFill>
                  <a:schemeClr val="tx1"/>
                </a:solidFill>
              </a:rPr>
              <a:t>h </a:t>
            </a:r>
            <a:r>
              <a:rPr lang="cs-CZ" sz="1800" b="1" baseline="-25000" dirty="0" err="1" smtClean="0">
                <a:solidFill>
                  <a:schemeClr val="tx1"/>
                </a:solidFill>
              </a:rPr>
              <a:t>coca</a:t>
            </a:r>
            <a:r>
              <a:rPr lang="cs-CZ" sz="1800" b="1" baseline="-25000" dirty="0" smtClean="0">
                <a:solidFill>
                  <a:schemeClr val="tx1"/>
                </a:solidFill>
              </a:rPr>
              <a:t> </a:t>
            </a:r>
            <a:r>
              <a:rPr lang="cs-CZ" sz="1800" b="1" baseline="-25000" dirty="0" err="1">
                <a:solidFill>
                  <a:schemeClr val="tx1"/>
                </a:solidFill>
              </a:rPr>
              <a:t>coly</a:t>
            </a:r>
            <a:r>
              <a:rPr lang="cs-CZ" sz="1800" b="1" baseline="-25000" dirty="0">
                <a:solidFill>
                  <a:schemeClr val="tx1"/>
                </a:solidFill>
              </a:rPr>
              <a:t> </a:t>
            </a:r>
            <a:r>
              <a:rPr lang="cs-CZ" sz="1800" b="1" dirty="0">
                <a:solidFill>
                  <a:schemeClr val="tx1"/>
                </a:solidFill>
              </a:rPr>
              <a:t>= 1496 Pa</a:t>
            </a:r>
          </a:p>
          <a:p>
            <a:pPr algn="l"/>
            <a:r>
              <a:rPr lang="cs-CZ" sz="1800" b="1" dirty="0">
                <a:solidFill>
                  <a:schemeClr val="tx1"/>
                </a:solidFill>
              </a:rPr>
              <a:t>p </a:t>
            </a:r>
            <a:r>
              <a:rPr lang="cs-CZ" sz="1800" b="1" baseline="-25000" dirty="0" smtClean="0">
                <a:solidFill>
                  <a:schemeClr val="tx1"/>
                </a:solidFill>
              </a:rPr>
              <a:t>h </a:t>
            </a:r>
            <a:r>
              <a:rPr lang="cs-CZ" sz="1800" b="1" baseline="-25000" dirty="0" err="1" smtClean="0">
                <a:solidFill>
                  <a:schemeClr val="tx1"/>
                </a:solidFill>
              </a:rPr>
              <a:t>coca</a:t>
            </a:r>
            <a:r>
              <a:rPr lang="cs-CZ" sz="1800" b="1" baseline="-25000" dirty="0" smtClean="0">
                <a:solidFill>
                  <a:schemeClr val="tx1"/>
                </a:solidFill>
              </a:rPr>
              <a:t> </a:t>
            </a:r>
            <a:r>
              <a:rPr lang="cs-CZ" sz="1800" b="1" baseline="-25000" dirty="0" err="1">
                <a:solidFill>
                  <a:schemeClr val="tx1"/>
                </a:solidFill>
              </a:rPr>
              <a:t>coly</a:t>
            </a:r>
            <a:r>
              <a:rPr lang="cs-CZ" sz="1800" b="1" baseline="-25000" dirty="0">
                <a:solidFill>
                  <a:schemeClr val="tx1"/>
                </a:solidFill>
              </a:rPr>
              <a:t> </a:t>
            </a:r>
            <a:r>
              <a:rPr lang="cs-CZ" sz="1800" b="1" baseline="-25000" dirty="0" err="1">
                <a:solidFill>
                  <a:schemeClr val="tx1"/>
                </a:solidFill>
              </a:rPr>
              <a:t>light</a:t>
            </a:r>
            <a:r>
              <a:rPr lang="cs-CZ" sz="1800" b="1" baseline="-25000" dirty="0">
                <a:solidFill>
                  <a:schemeClr val="tx1"/>
                </a:solidFill>
              </a:rPr>
              <a:t> </a:t>
            </a:r>
            <a:r>
              <a:rPr lang="cs-CZ" sz="1800" b="1" dirty="0">
                <a:solidFill>
                  <a:schemeClr val="tx1"/>
                </a:solidFill>
              </a:rPr>
              <a:t>= 1396 Pa</a:t>
            </a:r>
          </a:p>
          <a:p>
            <a:pPr algn="l"/>
            <a:r>
              <a:rPr lang="cs-CZ" sz="1800" b="1" dirty="0" err="1">
                <a:solidFill>
                  <a:schemeClr val="tx1"/>
                </a:solidFill>
              </a:rPr>
              <a:t>Δp</a:t>
            </a:r>
            <a:r>
              <a:rPr lang="cs-CZ" sz="1800" b="1" dirty="0">
                <a:solidFill>
                  <a:schemeClr val="tx1"/>
                </a:solidFill>
              </a:rPr>
              <a:t> = 100 Pa   2,5 x méně než předpokládáme podle výpočtu!</a:t>
            </a:r>
          </a:p>
          <a:p>
            <a:pPr algn="l"/>
            <a:r>
              <a:rPr lang="cs-CZ" sz="1800" b="1" dirty="0">
                <a:solidFill>
                  <a:schemeClr val="tx1"/>
                </a:solidFill>
              </a:rPr>
              <a:t> </a:t>
            </a:r>
          </a:p>
          <a:p>
            <a:pPr algn="l"/>
            <a:r>
              <a:rPr lang="cs-CZ" sz="1800" b="1" dirty="0" err="1">
                <a:solidFill>
                  <a:schemeClr val="tx1"/>
                </a:solidFill>
              </a:rPr>
              <a:t>Δρ</a:t>
            </a:r>
            <a:r>
              <a:rPr lang="cs-CZ" sz="1800" b="1" dirty="0">
                <a:solidFill>
                  <a:schemeClr val="tx1"/>
                </a:solidFill>
              </a:rPr>
              <a:t> = </a:t>
            </a:r>
            <a:r>
              <a:rPr lang="cs-CZ" sz="1800" b="1" dirty="0" err="1">
                <a:solidFill>
                  <a:schemeClr val="tx1"/>
                </a:solidFill>
              </a:rPr>
              <a:t>Δp</a:t>
            </a:r>
            <a:r>
              <a:rPr lang="cs-CZ" sz="1800" b="1" dirty="0">
                <a:solidFill>
                  <a:schemeClr val="tx1"/>
                </a:solidFill>
              </a:rPr>
              <a:t> / h g</a:t>
            </a:r>
          </a:p>
          <a:p>
            <a:pPr algn="l"/>
            <a:r>
              <a:rPr lang="cs-CZ" sz="1800" b="1" dirty="0" err="1">
                <a:solidFill>
                  <a:schemeClr val="tx1"/>
                </a:solidFill>
              </a:rPr>
              <a:t>Δρ</a:t>
            </a:r>
            <a:r>
              <a:rPr lang="cs-CZ" sz="1800" b="1" dirty="0">
                <a:solidFill>
                  <a:schemeClr val="tx1"/>
                </a:solidFill>
              </a:rPr>
              <a:t> = 100/ 0,15 . 10</a:t>
            </a:r>
          </a:p>
          <a:p>
            <a:pPr algn="l"/>
            <a:r>
              <a:rPr lang="cs-CZ" sz="1800" b="1" dirty="0" err="1">
                <a:solidFill>
                  <a:schemeClr val="tx1"/>
                </a:solidFill>
              </a:rPr>
              <a:t>Δρ</a:t>
            </a:r>
            <a:r>
              <a:rPr lang="cs-CZ" sz="1800" b="1" dirty="0">
                <a:solidFill>
                  <a:schemeClr val="tx1"/>
                </a:solidFill>
              </a:rPr>
              <a:t> = 67 kg/m</a:t>
            </a:r>
            <a:r>
              <a:rPr lang="cs-CZ" sz="1800" b="1" baseline="30000" dirty="0">
                <a:solidFill>
                  <a:schemeClr val="tx1"/>
                </a:solidFill>
              </a:rPr>
              <a:t>3</a:t>
            </a:r>
            <a:endParaRPr lang="cs-CZ" sz="1800" b="1" dirty="0">
              <a:solidFill>
                <a:schemeClr val="tx1"/>
              </a:solidFill>
            </a:endParaRPr>
          </a:p>
          <a:p>
            <a:pPr algn="l"/>
            <a:r>
              <a:rPr lang="cs-CZ" sz="1800" b="1" dirty="0">
                <a:solidFill>
                  <a:schemeClr val="tx1"/>
                </a:solidFill>
              </a:rPr>
              <a:t> </a:t>
            </a:r>
          </a:p>
          <a:p>
            <a:pPr algn="l"/>
            <a:endParaRPr lang="cs-CZ" sz="1800" b="1" dirty="0">
              <a:solidFill>
                <a:schemeClr val="tx1"/>
              </a:solidFill>
            </a:endParaRPr>
          </a:p>
        </p:txBody>
      </p:sp>
      <p:sp>
        <p:nvSpPr>
          <p:cNvPr id="4" name="Obdélník 3"/>
          <p:cNvSpPr/>
          <p:nvPr/>
        </p:nvSpPr>
        <p:spPr>
          <a:xfrm>
            <a:off x="0" y="16663"/>
            <a:ext cx="9144000" cy="476672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cs-CZ" b="1" dirty="0" smtClean="0">
                <a:solidFill>
                  <a:srgbClr val="FFFF99"/>
                </a:solidFill>
              </a:rPr>
              <a:t>Nápoje</a:t>
            </a:r>
            <a:endParaRPr lang="cs-CZ" b="1" dirty="0">
              <a:solidFill>
                <a:srgbClr val="FFFF99"/>
              </a:solidFill>
            </a:endParaRPr>
          </a:p>
        </p:txBody>
      </p:sp>
      <p:pic>
        <p:nvPicPr>
          <p:cNvPr id="1026" name="Picture 2" descr="C:\Users\belochovam.JUNGMANKA\Pictures\Nová složka\SAM_727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484784"/>
            <a:ext cx="4128459" cy="3096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ovéPole 4"/>
          <p:cNvSpPr txBox="1"/>
          <p:nvPr/>
        </p:nvSpPr>
        <p:spPr>
          <a:xfrm>
            <a:off x="323528" y="4944118"/>
            <a:ext cx="802889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 smtClean="0">
                <a:solidFill>
                  <a:srgbClr val="C00000"/>
                </a:solidFill>
              </a:rPr>
              <a:t>V </a:t>
            </a:r>
            <a:r>
              <a:rPr lang="cs-CZ" sz="2400" b="1" dirty="0" err="1" smtClean="0">
                <a:solidFill>
                  <a:srgbClr val="C00000"/>
                </a:solidFill>
              </a:rPr>
              <a:t>coca</a:t>
            </a:r>
            <a:r>
              <a:rPr lang="cs-CZ" sz="2400" b="1" dirty="0" smtClean="0">
                <a:solidFill>
                  <a:srgbClr val="C00000"/>
                </a:solidFill>
              </a:rPr>
              <a:t> </a:t>
            </a:r>
            <a:r>
              <a:rPr lang="cs-CZ" sz="2400" b="1" dirty="0" err="1">
                <a:solidFill>
                  <a:srgbClr val="C00000"/>
                </a:solidFill>
              </a:rPr>
              <a:t>cole</a:t>
            </a:r>
            <a:r>
              <a:rPr lang="cs-CZ" sz="2400" b="1" dirty="0">
                <a:solidFill>
                  <a:srgbClr val="C00000"/>
                </a:solidFill>
              </a:rPr>
              <a:t> je přibližně 67 kg sladidla v 1 m</a:t>
            </a:r>
            <a:r>
              <a:rPr lang="cs-CZ" sz="2400" b="1" baseline="30000" dirty="0">
                <a:solidFill>
                  <a:srgbClr val="C00000"/>
                </a:solidFill>
              </a:rPr>
              <a:t>3</a:t>
            </a:r>
            <a:r>
              <a:rPr lang="cs-CZ" sz="2400" b="1" dirty="0">
                <a:solidFill>
                  <a:srgbClr val="C00000"/>
                </a:solidFill>
              </a:rPr>
              <a:t>. </a:t>
            </a:r>
            <a:endParaRPr lang="cs-CZ" sz="2400" b="1" dirty="0" smtClean="0">
              <a:solidFill>
                <a:srgbClr val="C00000"/>
              </a:solidFill>
            </a:endParaRPr>
          </a:p>
          <a:p>
            <a:r>
              <a:rPr lang="cs-CZ" sz="2400" b="1" dirty="0" smtClean="0">
                <a:solidFill>
                  <a:srgbClr val="C00000"/>
                </a:solidFill>
              </a:rPr>
              <a:t>To </a:t>
            </a:r>
            <a:r>
              <a:rPr lang="cs-CZ" sz="2400" b="1" dirty="0">
                <a:solidFill>
                  <a:srgbClr val="C00000"/>
                </a:solidFill>
              </a:rPr>
              <a:t>je asi 2,5 – 3 x méně proti výpočtům.</a:t>
            </a:r>
          </a:p>
          <a:p>
            <a:endParaRPr lang="cs-CZ" sz="2400" b="1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7347338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0" y="49099"/>
            <a:ext cx="9144000" cy="1435685"/>
          </a:xfrm>
        </p:spPr>
        <p:txBody>
          <a:bodyPr>
            <a:normAutofit/>
          </a:bodyPr>
          <a:lstStyle/>
          <a:p>
            <a:r>
              <a:rPr lang="cs-CZ" sz="3600" b="1" dirty="0" smtClean="0">
                <a:solidFill>
                  <a:srgbClr val="C00000"/>
                </a:solidFill>
              </a:rPr>
              <a:t>Proč měření neodpovídá výpočtům?</a:t>
            </a:r>
            <a:endParaRPr lang="cs-CZ" sz="3600" b="1" dirty="0">
              <a:solidFill>
                <a:srgbClr val="C00000"/>
              </a:solidFill>
            </a:endParaRP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0" y="1484784"/>
            <a:ext cx="9144000" cy="5373216"/>
          </a:xfrm>
        </p:spPr>
        <p:txBody>
          <a:bodyPr>
            <a:normAutofit/>
          </a:bodyPr>
          <a:lstStyle/>
          <a:p>
            <a:pPr algn="l"/>
            <a:r>
              <a:rPr lang="cs-CZ" sz="2400" dirty="0" smtClean="0">
                <a:solidFill>
                  <a:schemeClr val="tx1"/>
                </a:solidFill>
              </a:rPr>
              <a:t>Vysvětlením je použití jiného sladidla než cukr. Tím je </a:t>
            </a:r>
            <a:r>
              <a:rPr lang="cs-CZ" sz="2400" dirty="0" err="1" smtClean="0">
                <a:solidFill>
                  <a:schemeClr val="tx1"/>
                </a:solidFill>
              </a:rPr>
              <a:t>glukozo</a:t>
            </a:r>
            <a:r>
              <a:rPr lang="cs-CZ" sz="2400" dirty="0" smtClean="0">
                <a:solidFill>
                  <a:schemeClr val="tx1"/>
                </a:solidFill>
              </a:rPr>
              <a:t> – </a:t>
            </a:r>
            <a:r>
              <a:rPr lang="cs-CZ" sz="2400" dirty="0" err="1" smtClean="0">
                <a:solidFill>
                  <a:schemeClr val="tx1"/>
                </a:solidFill>
              </a:rPr>
              <a:t>fruktozový</a:t>
            </a:r>
            <a:r>
              <a:rPr lang="cs-CZ" sz="2400" dirty="0" smtClean="0">
                <a:solidFill>
                  <a:schemeClr val="tx1"/>
                </a:solidFill>
              </a:rPr>
              <a:t> sirup, který má asi 2,5 x větší sladivost než cukr a proto se ho přidává asi 2,5 x méně(žák musí důkladně prozkoumat složení </a:t>
            </a:r>
            <a:r>
              <a:rPr lang="cs-CZ" sz="2400" dirty="0" err="1" smtClean="0">
                <a:solidFill>
                  <a:schemeClr val="tx1"/>
                </a:solidFill>
              </a:rPr>
              <a:t>coca</a:t>
            </a:r>
            <a:r>
              <a:rPr lang="cs-CZ" sz="2400" dirty="0" smtClean="0">
                <a:solidFill>
                  <a:schemeClr val="tx1"/>
                </a:solidFill>
              </a:rPr>
              <a:t> </a:t>
            </a:r>
            <a:r>
              <a:rPr lang="cs-CZ" sz="2400" dirty="0" err="1" smtClean="0">
                <a:solidFill>
                  <a:schemeClr val="tx1"/>
                </a:solidFill>
              </a:rPr>
              <a:t>coly</a:t>
            </a:r>
            <a:r>
              <a:rPr lang="cs-CZ" sz="2400" dirty="0" smtClean="0">
                <a:solidFill>
                  <a:schemeClr val="tx1"/>
                </a:solidFill>
              </a:rPr>
              <a:t> na lahvi).</a:t>
            </a:r>
          </a:p>
          <a:p>
            <a:endParaRPr lang="cs-CZ" dirty="0">
              <a:solidFill>
                <a:srgbClr val="002060"/>
              </a:solidFill>
            </a:endParaRPr>
          </a:p>
        </p:txBody>
      </p:sp>
      <p:sp>
        <p:nvSpPr>
          <p:cNvPr id="4" name="Obdélník 3"/>
          <p:cNvSpPr/>
          <p:nvPr/>
        </p:nvSpPr>
        <p:spPr>
          <a:xfrm>
            <a:off x="0" y="16663"/>
            <a:ext cx="9144000" cy="476672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cs-CZ" b="1" dirty="0" smtClean="0">
                <a:solidFill>
                  <a:srgbClr val="FFFF99"/>
                </a:solidFill>
              </a:rPr>
              <a:t>Nápoje</a:t>
            </a:r>
            <a:endParaRPr lang="cs-CZ" b="1" dirty="0">
              <a:solidFill>
                <a:srgbClr val="FFFF99"/>
              </a:solidFill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3284984"/>
            <a:ext cx="3384376" cy="25382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8" name="Přímá spojnice 7"/>
          <p:cNvCxnSpPr/>
          <p:nvPr/>
        </p:nvCxnSpPr>
        <p:spPr>
          <a:xfrm flipH="1" flipV="1">
            <a:off x="2483768" y="3068960"/>
            <a:ext cx="3960440" cy="3024336"/>
          </a:xfrm>
          <a:prstGeom prst="line">
            <a:avLst/>
          </a:prstGeom>
          <a:ln w="349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Přímá spojnice 10"/>
          <p:cNvCxnSpPr/>
          <p:nvPr/>
        </p:nvCxnSpPr>
        <p:spPr>
          <a:xfrm flipH="1">
            <a:off x="2316916" y="3284984"/>
            <a:ext cx="3911268" cy="2808312"/>
          </a:xfrm>
          <a:prstGeom prst="line">
            <a:avLst/>
          </a:prstGeom>
          <a:ln w="349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62374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0" y="49099"/>
            <a:ext cx="9144000" cy="1435685"/>
          </a:xfrm>
        </p:spPr>
        <p:txBody>
          <a:bodyPr>
            <a:normAutofit/>
          </a:bodyPr>
          <a:lstStyle/>
          <a:p>
            <a:endParaRPr lang="cs-CZ" sz="4000" b="1" dirty="0">
              <a:solidFill>
                <a:srgbClr val="002060"/>
              </a:solidFill>
            </a:endParaRP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0" y="1484784"/>
            <a:ext cx="9144000" cy="5373216"/>
          </a:xfrm>
        </p:spPr>
        <p:txBody>
          <a:bodyPr/>
          <a:lstStyle/>
          <a:p>
            <a:endParaRPr lang="cs-CZ" dirty="0">
              <a:solidFill>
                <a:srgbClr val="002060"/>
              </a:solidFill>
            </a:endParaRPr>
          </a:p>
        </p:txBody>
      </p:sp>
      <p:sp>
        <p:nvSpPr>
          <p:cNvPr id="4" name="Obdélník 3"/>
          <p:cNvSpPr/>
          <p:nvPr/>
        </p:nvSpPr>
        <p:spPr>
          <a:xfrm>
            <a:off x="0" y="16663"/>
            <a:ext cx="9144000" cy="476672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cs-CZ" b="1" dirty="0" smtClean="0">
                <a:solidFill>
                  <a:srgbClr val="FFFF99"/>
                </a:solidFill>
              </a:rPr>
              <a:t>Nápoje</a:t>
            </a:r>
            <a:endParaRPr lang="cs-CZ" b="1" dirty="0">
              <a:solidFill>
                <a:srgbClr val="FFFF99"/>
              </a:solidFill>
            </a:endParaRPr>
          </a:p>
        </p:txBody>
      </p:sp>
      <p:sp>
        <p:nvSpPr>
          <p:cNvPr id="5" name="Obdélník 4"/>
          <p:cNvSpPr/>
          <p:nvPr/>
        </p:nvSpPr>
        <p:spPr>
          <a:xfrm>
            <a:off x="0" y="620688"/>
            <a:ext cx="9144000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cs-CZ" sz="3600" b="1" dirty="0" smtClean="0">
                <a:solidFill>
                  <a:srgbClr val="C00000"/>
                </a:solidFill>
              </a:rPr>
              <a:t>Možný přesah do biologie a zdravého životního stylu:</a:t>
            </a:r>
          </a:p>
          <a:p>
            <a:r>
              <a:rPr lang="cs-CZ" sz="2400" dirty="0" err="1" smtClean="0">
                <a:solidFill>
                  <a:schemeClr val="tx1"/>
                </a:solidFill>
              </a:rPr>
              <a:t>Glukozo</a:t>
            </a:r>
            <a:r>
              <a:rPr lang="cs-CZ" sz="2400" dirty="0" smtClean="0">
                <a:solidFill>
                  <a:schemeClr val="tx1"/>
                </a:solidFill>
              </a:rPr>
              <a:t> – </a:t>
            </a:r>
            <a:r>
              <a:rPr lang="cs-CZ" sz="2400" dirty="0" err="1" smtClean="0">
                <a:solidFill>
                  <a:schemeClr val="tx1"/>
                </a:solidFill>
              </a:rPr>
              <a:t>fruktozový</a:t>
            </a:r>
            <a:r>
              <a:rPr lang="cs-CZ" sz="2400" dirty="0" smtClean="0">
                <a:solidFill>
                  <a:schemeClr val="tx1"/>
                </a:solidFill>
              </a:rPr>
              <a:t> sirup obsahuje cukry </a:t>
            </a:r>
            <a:r>
              <a:rPr lang="cs-CZ" sz="2400" dirty="0" err="1" smtClean="0">
                <a:solidFill>
                  <a:schemeClr val="tx1"/>
                </a:solidFill>
              </a:rPr>
              <a:t>glukozu</a:t>
            </a:r>
            <a:r>
              <a:rPr lang="cs-CZ" sz="2400" dirty="0" smtClean="0">
                <a:solidFill>
                  <a:schemeClr val="tx1"/>
                </a:solidFill>
              </a:rPr>
              <a:t> a </a:t>
            </a:r>
            <a:r>
              <a:rPr lang="cs-CZ" sz="2400" dirty="0" err="1" smtClean="0">
                <a:solidFill>
                  <a:schemeClr val="tx1"/>
                </a:solidFill>
              </a:rPr>
              <a:t>fruktozu</a:t>
            </a:r>
            <a:r>
              <a:rPr lang="cs-CZ" sz="2400" dirty="0" smtClean="0">
                <a:solidFill>
                  <a:schemeClr val="tx1"/>
                </a:solidFill>
              </a:rPr>
              <a:t> v poměru 1 : 3, vyrábí se z kukuřice a je mnohem levnější než cukr vyrobený z cukrové řepy.</a:t>
            </a:r>
          </a:p>
          <a:p>
            <a:r>
              <a:rPr lang="cs-CZ" sz="2400" dirty="0" smtClean="0">
                <a:solidFill>
                  <a:schemeClr val="tx1"/>
                </a:solidFill>
              </a:rPr>
              <a:t>Fruktóza se metabolizuje pouze v játrech na tuk, který se ukládá hlavně v oblasti břicha jako útrobní tuk, což má za následek kromě obezity vznik metabolických onemocnění včetně diabetu 2. typu, ztučnění jater, zvýšení hladiny kyseliny močové v krvi. Fruktóza se přeměňuje na tuky, které jsou z velké části triglyceridy, hojně přijímané v živočišných tucích. Zjednodušeně lze říci, že se po ní tloustne více než po </a:t>
            </a:r>
            <a:r>
              <a:rPr lang="cs-CZ" sz="2400" dirty="0" err="1" smtClean="0">
                <a:solidFill>
                  <a:schemeClr val="tx1"/>
                </a:solidFill>
              </a:rPr>
              <a:t>sacharoze</a:t>
            </a:r>
            <a:r>
              <a:rPr lang="cs-CZ" sz="2400" dirty="0" smtClean="0">
                <a:solidFill>
                  <a:schemeClr val="tx1"/>
                </a:solidFill>
              </a:rPr>
              <a:t>. </a:t>
            </a:r>
          </a:p>
          <a:p>
            <a:endParaRPr lang="cs-CZ" sz="2400" dirty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42476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0" y="49099"/>
            <a:ext cx="9144000" cy="1435685"/>
          </a:xfrm>
        </p:spPr>
        <p:txBody>
          <a:bodyPr>
            <a:normAutofit/>
          </a:bodyPr>
          <a:lstStyle/>
          <a:p>
            <a:r>
              <a:rPr lang="cs-CZ" sz="3600" b="1" dirty="0" smtClean="0">
                <a:solidFill>
                  <a:srgbClr val="C00000"/>
                </a:solidFill>
              </a:rPr>
              <a:t>Poznámky a dobré rady:</a:t>
            </a:r>
            <a:endParaRPr lang="cs-CZ" sz="3600" b="1" dirty="0">
              <a:solidFill>
                <a:srgbClr val="C00000"/>
              </a:solidFill>
            </a:endParaRP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0" y="1484784"/>
            <a:ext cx="9144000" cy="5373216"/>
          </a:xfrm>
        </p:spPr>
        <p:txBody>
          <a:bodyPr>
            <a:normAutofit/>
          </a:bodyPr>
          <a:lstStyle/>
          <a:p>
            <a:pPr marL="457200" lvl="0" indent="-457200" algn="l">
              <a:buFont typeface="Arial" panose="020B0604020202020204" pitchFamily="34" charset="0"/>
              <a:buChar char="•"/>
            </a:pPr>
            <a:r>
              <a:rPr lang="cs-CZ" sz="2800" dirty="0">
                <a:solidFill>
                  <a:schemeClr val="tx1"/>
                </a:solidFill>
              </a:rPr>
              <a:t>Pomůcky si opravdu důkladně připravte před hodinou! Úloha skutečně trvá 45 minut!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cs-CZ" sz="2800" dirty="0" smtClean="0">
                <a:solidFill>
                  <a:schemeClr val="tx1"/>
                </a:solidFill>
              </a:rPr>
              <a:t>V následující hodině je vhodné se k výsledkům laboratorních prací vrátit formou diskuze. </a:t>
            </a:r>
          </a:p>
          <a:p>
            <a:pPr marL="457200" lvl="0" indent="-457200" algn="l">
              <a:buFont typeface="Arial" panose="020B0604020202020204" pitchFamily="34" charset="0"/>
              <a:buChar char="•"/>
            </a:pPr>
            <a:r>
              <a:rPr lang="cs-CZ" sz="2800" dirty="0" smtClean="0">
                <a:solidFill>
                  <a:schemeClr val="tx1"/>
                </a:solidFill>
              </a:rPr>
              <a:t>Podobným </a:t>
            </a:r>
            <a:r>
              <a:rPr lang="cs-CZ" sz="2800" dirty="0">
                <a:solidFill>
                  <a:schemeClr val="tx1"/>
                </a:solidFill>
              </a:rPr>
              <a:t>způsobem lze měřit např. pH kosmetických a čisticích prostředků. Musíme z nich ale vytvořit 20% vodné roztoky</a:t>
            </a:r>
            <a:r>
              <a:rPr lang="cs-CZ" sz="2800" dirty="0" smtClean="0">
                <a:solidFill>
                  <a:schemeClr val="tx1"/>
                </a:solidFill>
              </a:rPr>
              <a:t>.</a:t>
            </a:r>
            <a:endParaRPr lang="cs-CZ" sz="2800" dirty="0">
              <a:solidFill>
                <a:schemeClr val="tx1"/>
              </a:solidFill>
            </a:endParaRPr>
          </a:p>
        </p:txBody>
      </p:sp>
      <p:sp>
        <p:nvSpPr>
          <p:cNvPr id="4" name="Obdélník 3"/>
          <p:cNvSpPr/>
          <p:nvPr/>
        </p:nvSpPr>
        <p:spPr>
          <a:xfrm>
            <a:off x="0" y="16663"/>
            <a:ext cx="9144000" cy="476672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cs-CZ" b="1" dirty="0" smtClean="0">
                <a:solidFill>
                  <a:srgbClr val="FFFF99"/>
                </a:solidFill>
              </a:rPr>
              <a:t>Nápoje</a:t>
            </a:r>
            <a:endParaRPr lang="cs-CZ" b="1" dirty="0">
              <a:solidFill>
                <a:srgbClr val="FFFF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42476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3854" y="620688"/>
            <a:ext cx="9144000" cy="1435685"/>
          </a:xfrm>
        </p:spPr>
        <p:txBody>
          <a:bodyPr>
            <a:normAutofit fontScale="90000"/>
          </a:bodyPr>
          <a:lstStyle/>
          <a:p>
            <a:r>
              <a:rPr lang="cs-CZ" sz="4000" b="1" dirty="0" smtClean="0">
                <a:solidFill>
                  <a:srgbClr val="002060"/>
                </a:solidFill>
              </a:rPr>
              <a:t>téma: </a:t>
            </a:r>
            <a:r>
              <a:rPr lang="cs-CZ" sz="4000" b="1" dirty="0" smtClean="0">
                <a:solidFill>
                  <a:srgbClr val="C00000"/>
                </a:solidFill>
              </a:rPr>
              <a:t>Kyseliny a zásady</a:t>
            </a:r>
            <a:r>
              <a:rPr lang="cs-CZ" sz="4000" b="1" dirty="0" smtClean="0">
                <a:solidFill>
                  <a:srgbClr val="002060"/>
                </a:solidFill>
              </a:rPr>
              <a:t/>
            </a:r>
            <a:br>
              <a:rPr lang="cs-CZ" sz="4000" b="1" dirty="0" smtClean="0">
                <a:solidFill>
                  <a:srgbClr val="002060"/>
                </a:solidFill>
              </a:rPr>
            </a:br>
            <a:r>
              <a:rPr lang="cs-CZ" sz="3600" b="1" dirty="0" smtClean="0">
                <a:solidFill>
                  <a:srgbClr val="002060"/>
                </a:solidFill>
              </a:rPr>
              <a:t>Chemie, 9. ročník ZŠ</a:t>
            </a:r>
            <a:r>
              <a:rPr lang="cs-CZ" sz="4000" b="1" dirty="0" smtClean="0">
                <a:solidFill>
                  <a:srgbClr val="002060"/>
                </a:solidFill>
              </a:rPr>
              <a:t/>
            </a:r>
            <a:br>
              <a:rPr lang="cs-CZ" sz="4000" b="1" dirty="0" smtClean="0">
                <a:solidFill>
                  <a:srgbClr val="002060"/>
                </a:solidFill>
              </a:rPr>
            </a:br>
            <a:endParaRPr lang="cs-CZ" sz="4000" b="1" dirty="0">
              <a:solidFill>
                <a:srgbClr val="002060"/>
              </a:solidFill>
            </a:endParaRP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0" y="1772816"/>
            <a:ext cx="9144000" cy="5085184"/>
          </a:xfrm>
        </p:spPr>
        <p:txBody>
          <a:bodyPr/>
          <a:lstStyle/>
          <a:p>
            <a:r>
              <a:rPr lang="cs-CZ" dirty="0" smtClean="0">
                <a:solidFill>
                  <a:srgbClr val="002060"/>
                </a:solidFill>
              </a:rPr>
              <a:t> </a:t>
            </a:r>
            <a:r>
              <a:rPr lang="cs-CZ" dirty="0" smtClean="0">
                <a:solidFill>
                  <a:srgbClr val="C00000"/>
                </a:solidFill>
              </a:rPr>
              <a:t>badatelsky orientovaná hodina</a:t>
            </a:r>
          </a:p>
          <a:p>
            <a:endParaRPr lang="cs-CZ" dirty="0" smtClean="0">
              <a:solidFill>
                <a:srgbClr val="002060"/>
              </a:solidFill>
            </a:endParaRP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cs-CZ" dirty="0" smtClean="0">
                <a:solidFill>
                  <a:srgbClr val="002060"/>
                </a:solidFill>
              </a:rPr>
              <a:t>Práce zařazena do výuky po probrání tématu</a:t>
            </a:r>
            <a:endParaRPr lang="cs-CZ" dirty="0" smtClean="0">
              <a:solidFill>
                <a:srgbClr val="002060"/>
              </a:solidFill>
            </a:endParaRPr>
          </a:p>
          <a:p>
            <a:endParaRPr lang="cs-CZ" dirty="0">
              <a:solidFill>
                <a:srgbClr val="002060"/>
              </a:solidFill>
            </a:endParaRP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cs-CZ" dirty="0" smtClean="0">
                <a:solidFill>
                  <a:srgbClr val="002060"/>
                </a:solidFill>
              </a:rPr>
              <a:t>Žáci pracují v tříčlenných týmech, dvojicích i samostatně; žáky rozděluje do skupin učitel</a:t>
            </a:r>
          </a:p>
          <a:p>
            <a:pPr algn="l"/>
            <a:endParaRPr lang="cs-CZ" dirty="0" smtClean="0">
              <a:solidFill>
                <a:srgbClr val="002060"/>
              </a:solidFill>
            </a:endParaRPr>
          </a:p>
          <a:p>
            <a:pPr marL="457200" indent="-457200" algn="l">
              <a:buFont typeface="Arial" panose="020B0604020202020204" pitchFamily="34" charset="0"/>
              <a:buChar char="•"/>
            </a:pPr>
            <a:endParaRPr lang="cs-CZ" dirty="0" smtClean="0">
              <a:solidFill>
                <a:srgbClr val="002060"/>
              </a:solidFill>
            </a:endParaRPr>
          </a:p>
          <a:p>
            <a:endParaRPr lang="cs-CZ" dirty="0">
              <a:solidFill>
                <a:srgbClr val="002060"/>
              </a:solidFill>
            </a:endParaRPr>
          </a:p>
        </p:txBody>
      </p:sp>
      <p:sp>
        <p:nvSpPr>
          <p:cNvPr id="4" name="Obdélník 3"/>
          <p:cNvSpPr/>
          <p:nvPr/>
        </p:nvSpPr>
        <p:spPr>
          <a:xfrm>
            <a:off x="0" y="-27384"/>
            <a:ext cx="9144000" cy="476672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cs-CZ" b="1" dirty="0" smtClean="0">
                <a:solidFill>
                  <a:srgbClr val="FFFF99"/>
                </a:solidFill>
              </a:rPr>
              <a:t>Nápoje</a:t>
            </a:r>
            <a:endParaRPr lang="cs-CZ" b="1" dirty="0">
              <a:solidFill>
                <a:srgbClr val="FFFF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03073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0" y="49099"/>
            <a:ext cx="9144000" cy="1435685"/>
          </a:xfrm>
        </p:spPr>
        <p:txBody>
          <a:bodyPr>
            <a:normAutofit/>
          </a:bodyPr>
          <a:lstStyle/>
          <a:p>
            <a:r>
              <a:rPr lang="cs-CZ" sz="4000" b="1" dirty="0" smtClean="0">
                <a:solidFill>
                  <a:srgbClr val="C00000"/>
                </a:solidFill>
              </a:rPr>
              <a:t>Rozdělení laboratorních témat</a:t>
            </a:r>
            <a:endParaRPr lang="cs-CZ" sz="4000" b="1" dirty="0">
              <a:solidFill>
                <a:srgbClr val="C00000"/>
              </a:solidFill>
            </a:endParaRP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0" y="1268760"/>
            <a:ext cx="9144000" cy="4104456"/>
          </a:xfrm>
        </p:spPr>
        <p:txBody>
          <a:bodyPr/>
          <a:lstStyle/>
          <a:p>
            <a:r>
              <a:rPr lang="cs-CZ" dirty="0" smtClean="0">
                <a:solidFill>
                  <a:srgbClr val="002060"/>
                </a:solidFill>
              </a:rPr>
              <a:t>Pro jednotlivé týmy připraví učitel </a:t>
            </a:r>
            <a:r>
              <a:rPr lang="cs-CZ" dirty="0" err="1" smtClean="0">
                <a:solidFill>
                  <a:srgbClr val="002060"/>
                </a:solidFill>
              </a:rPr>
              <a:t>lab</a:t>
            </a:r>
            <a:r>
              <a:rPr lang="cs-CZ" dirty="0" smtClean="0">
                <a:solidFill>
                  <a:srgbClr val="002060"/>
                </a:solidFill>
              </a:rPr>
              <a:t>. práce:</a:t>
            </a:r>
          </a:p>
          <a:p>
            <a:pPr marL="514350" indent="-514350" algn="l">
              <a:buFont typeface="+mj-lt"/>
              <a:buAutoNum type="arabicPeriod"/>
            </a:pPr>
            <a:r>
              <a:rPr lang="cs-CZ" dirty="0" smtClean="0">
                <a:solidFill>
                  <a:srgbClr val="C00000"/>
                </a:solidFill>
              </a:rPr>
              <a:t>Téma: Určování pH nápojů</a:t>
            </a:r>
            <a:r>
              <a:rPr lang="cs-CZ" dirty="0" smtClean="0">
                <a:solidFill>
                  <a:srgbClr val="002060"/>
                </a:solidFill>
              </a:rPr>
              <a:t>	                                  </a:t>
            </a:r>
            <a:r>
              <a:rPr lang="cs-CZ" sz="2000" dirty="0" smtClean="0">
                <a:solidFill>
                  <a:srgbClr val="002060"/>
                </a:solidFill>
              </a:rPr>
              <a:t>určeno pro většinu žáků třídy</a:t>
            </a:r>
            <a:endParaRPr lang="cs-CZ" dirty="0" smtClean="0">
              <a:solidFill>
                <a:srgbClr val="002060"/>
              </a:solidFill>
            </a:endParaRPr>
          </a:p>
          <a:p>
            <a:pPr marL="514350" indent="-514350" algn="l">
              <a:buFont typeface="+mj-lt"/>
              <a:buAutoNum type="arabicPeriod"/>
            </a:pPr>
            <a:r>
              <a:rPr lang="cs-CZ" dirty="0" smtClean="0">
                <a:solidFill>
                  <a:srgbClr val="C00000"/>
                </a:solidFill>
              </a:rPr>
              <a:t>Téma: Určování pH nápojů v angličtině                </a:t>
            </a:r>
            <a:r>
              <a:rPr lang="cs-CZ" sz="2000" dirty="0" smtClean="0">
                <a:solidFill>
                  <a:srgbClr val="002060"/>
                </a:solidFill>
              </a:rPr>
              <a:t>určeno pro žáky, kteří chtějí procvičit anglický jazyk</a:t>
            </a:r>
            <a:endParaRPr lang="cs-CZ" dirty="0" smtClean="0">
              <a:solidFill>
                <a:srgbClr val="002060"/>
              </a:solidFill>
            </a:endParaRPr>
          </a:p>
          <a:p>
            <a:pPr marL="514350" indent="-514350" algn="l">
              <a:buFont typeface="+mj-lt"/>
              <a:buAutoNum type="arabicPeriod"/>
            </a:pPr>
            <a:r>
              <a:rPr lang="cs-CZ" dirty="0" smtClean="0">
                <a:solidFill>
                  <a:srgbClr val="C00000"/>
                </a:solidFill>
              </a:rPr>
              <a:t>Téma: Jak je to s cukrem v </a:t>
            </a:r>
            <a:r>
              <a:rPr lang="cs-CZ" dirty="0" err="1" smtClean="0">
                <a:solidFill>
                  <a:srgbClr val="C00000"/>
                </a:solidFill>
              </a:rPr>
              <a:t>coca</a:t>
            </a:r>
            <a:r>
              <a:rPr lang="cs-CZ" dirty="0" smtClean="0">
                <a:solidFill>
                  <a:srgbClr val="C00000"/>
                </a:solidFill>
              </a:rPr>
              <a:t> </a:t>
            </a:r>
            <a:r>
              <a:rPr lang="cs-CZ" dirty="0" err="1" smtClean="0">
                <a:solidFill>
                  <a:srgbClr val="C00000"/>
                </a:solidFill>
              </a:rPr>
              <a:t>cole</a:t>
            </a:r>
            <a:r>
              <a:rPr lang="cs-CZ" dirty="0" smtClean="0">
                <a:solidFill>
                  <a:srgbClr val="C00000"/>
                </a:solidFill>
              </a:rPr>
              <a:t>?                  </a:t>
            </a:r>
            <a:r>
              <a:rPr lang="cs-CZ" sz="2000" dirty="0" smtClean="0">
                <a:solidFill>
                  <a:srgbClr val="002060"/>
                </a:solidFill>
              </a:rPr>
              <a:t>ur</a:t>
            </a:r>
            <a:r>
              <a:rPr lang="cs-CZ" sz="2000" dirty="0" smtClean="0">
                <a:solidFill>
                  <a:srgbClr val="002060"/>
                </a:solidFill>
              </a:rPr>
              <a:t>čeno pro nadané žáky</a:t>
            </a:r>
            <a:endParaRPr lang="cs-CZ" dirty="0">
              <a:solidFill>
                <a:srgbClr val="002060"/>
              </a:solidFill>
            </a:endParaRPr>
          </a:p>
        </p:txBody>
      </p:sp>
      <p:sp>
        <p:nvSpPr>
          <p:cNvPr id="4" name="Obdélník 3"/>
          <p:cNvSpPr/>
          <p:nvPr/>
        </p:nvSpPr>
        <p:spPr>
          <a:xfrm>
            <a:off x="0" y="16663"/>
            <a:ext cx="9144000" cy="476672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cs-CZ" b="1" dirty="0" smtClean="0">
                <a:solidFill>
                  <a:srgbClr val="FFFF99"/>
                </a:solidFill>
              </a:rPr>
              <a:t>Nápoje</a:t>
            </a:r>
            <a:endParaRPr lang="cs-CZ" b="1" dirty="0">
              <a:solidFill>
                <a:srgbClr val="FFFF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71663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0" y="49099"/>
            <a:ext cx="9144000" cy="1435685"/>
          </a:xfrm>
        </p:spPr>
        <p:txBody>
          <a:bodyPr>
            <a:normAutofit/>
          </a:bodyPr>
          <a:lstStyle/>
          <a:p>
            <a:r>
              <a:rPr lang="cs-CZ" sz="4000" b="1" dirty="0" err="1" smtClean="0">
                <a:solidFill>
                  <a:srgbClr val="C00000"/>
                </a:solidFill>
              </a:rPr>
              <a:t>Lab</a:t>
            </a:r>
            <a:r>
              <a:rPr lang="cs-CZ" sz="4000" b="1" dirty="0" smtClean="0">
                <a:solidFill>
                  <a:srgbClr val="C00000"/>
                </a:solidFill>
              </a:rPr>
              <a:t>. </a:t>
            </a:r>
            <a:r>
              <a:rPr lang="cs-CZ" sz="4000" b="1" dirty="0">
                <a:solidFill>
                  <a:srgbClr val="C00000"/>
                </a:solidFill>
              </a:rPr>
              <a:t>p</a:t>
            </a:r>
            <a:r>
              <a:rPr lang="cs-CZ" sz="4000" b="1" dirty="0" smtClean="0">
                <a:solidFill>
                  <a:srgbClr val="C00000"/>
                </a:solidFill>
              </a:rPr>
              <a:t>ráce: pH nápojů</a:t>
            </a:r>
            <a:endParaRPr lang="cs-CZ" sz="4000" b="1" dirty="0">
              <a:solidFill>
                <a:srgbClr val="C00000"/>
              </a:solidFill>
            </a:endParaRP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0" y="1484784"/>
            <a:ext cx="9144000" cy="5373216"/>
          </a:xfrm>
        </p:spPr>
        <p:txBody>
          <a:bodyPr/>
          <a:lstStyle/>
          <a:p>
            <a:pPr algn="l"/>
            <a:r>
              <a:rPr lang="cs-CZ" b="1" dirty="0" smtClean="0">
                <a:solidFill>
                  <a:srgbClr val="C00000"/>
                </a:solidFill>
              </a:rPr>
              <a:t>Cíle práce:</a:t>
            </a:r>
          </a:p>
          <a:p>
            <a:pPr marL="457200" lvl="0" indent="-457200" algn="l">
              <a:buFont typeface="Arial" panose="020B0604020202020204" pitchFamily="34" charset="0"/>
              <a:buChar char="•"/>
            </a:pPr>
            <a:r>
              <a:rPr lang="cs-CZ" sz="2400" dirty="0">
                <a:solidFill>
                  <a:schemeClr val="tx1"/>
                </a:solidFill>
              </a:rPr>
              <a:t>Práce v týmu - trojicích</a:t>
            </a:r>
          </a:p>
          <a:p>
            <a:pPr marL="457200" lvl="0" indent="-457200" algn="l">
              <a:buFont typeface="Arial" panose="020B0604020202020204" pitchFamily="34" charset="0"/>
              <a:buChar char="•"/>
            </a:pPr>
            <a:r>
              <a:rPr lang="cs-CZ" sz="2400" dirty="0">
                <a:solidFill>
                  <a:schemeClr val="tx1"/>
                </a:solidFill>
              </a:rPr>
              <a:t>Využívání moderního instrumentální vybavení v propojení </a:t>
            </a:r>
            <a:r>
              <a:rPr lang="cs-CZ" sz="2400" dirty="0" smtClean="0">
                <a:solidFill>
                  <a:schemeClr val="tx1"/>
                </a:solidFill>
              </a:rPr>
              <a:t>senzorů </a:t>
            </a:r>
            <a:r>
              <a:rPr lang="cs-CZ" sz="2400" dirty="0" err="1" smtClean="0">
                <a:solidFill>
                  <a:schemeClr val="tx1"/>
                </a:solidFill>
              </a:rPr>
              <a:t>pasco</a:t>
            </a:r>
            <a:r>
              <a:rPr lang="cs-CZ" sz="2400" dirty="0" smtClean="0">
                <a:solidFill>
                  <a:schemeClr val="tx1"/>
                </a:solidFill>
              </a:rPr>
              <a:t> a </a:t>
            </a:r>
            <a:r>
              <a:rPr lang="cs-CZ" sz="2400" dirty="0" err="1" smtClean="0">
                <a:solidFill>
                  <a:schemeClr val="tx1"/>
                </a:solidFill>
              </a:rPr>
              <a:t>ntb</a:t>
            </a:r>
            <a:endParaRPr lang="cs-CZ" sz="2400" dirty="0">
              <a:solidFill>
                <a:schemeClr val="tx1"/>
              </a:solidFill>
            </a:endParaRPr>
          </a:p>
          <a:p>
            <a:pPr marL="457200" lvl="0" indent="-457200" algn="l">
              <a:buFont typeface="Arial" panose="020B0604020202020204" pitchFamily="34" charset="0"/>
              <a:buChar char="•"/>
            </a:pPr>
            <a:r>
              <a:rPr lang="cs-CZ" sz="2400" dirty="0">
                <a:solidFill>
                  <a:schemeClr val="tx1"/>
                </a:solidFill>
              </a:rPr>
              <a:t>Práce podle přesného návodu</a:t>
            </a:r>
          </a:p>
          <a:p>
            <a:pPr marL="457200" lvl="0" indent="-457200" algn="l">
              <a:buFont typeface="Arial" panose="020B0604020202020204" pitchFamily="34" charset="0"/>
              <a:buChar char="•"/>
            </a:pPr>
            <a:r>
              <a:rPr lang="cs-CZ" sz="2400" dirty="0">
                <a:solidFill>
                  <a:schemeClr val="tx1"/>
                </a:solidFill>
              </a:rPr>
              <a:t>Analýza výsledků měření</a:t>
            </a:r>
          </a:p>
          <a:p>
            <a:pPr marL="457200" lvl="0" indent="-457200" algn="l">
              <a:buFont typeface="Arial" panose="020B0604020202020204" pitchFamily="34" charset="0"/>
              <a:buChar char="•"/>
            </a:pPr>
            <a:r>
              <a:rPr lang="cs-CZ" sz="2400" dirty="0">
                <a:solidFill>
                  <a:schemeClr val="tx1"/>
                </a:solidFill>
              </a:rPr>
              <a:t>Upevnění získaných teoretických poznatků v praxi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cs-CZ" sz="2400" dirty="0">
                <a:solidFill>
                  <a:schemeClr val="tx1"/>
                </a:solidFill>
              </a:rPr>
              <a:t>Pro </a:t>
            </a:r>
            <a:r>
              <a:rPr lang="cs-CZ" sz="2400" dirty="0" smtClean="0">
                <a:solidFill>
                  <a:schemeClr val="tx1"/>
                </a:solidFill>
              </a:rPr>
              <a:t>jazykově nadané </a:t>
            </a:r>
            <a:r>
              <a:rPr lang="cs-CZ" sz="2400" dirty="0">
                <a:solidFill>
                  <a:schemeClr val="tx1"/>
                </a:solidFill>
              </a:rPr>
              <a:t>žáky je vytvořená anglická verze úlohy. Cílem je propojit chemii s anglickým </a:t>
            </a:r>
            <a:r>
              <a:rPr lang="cs-CZ" sz="2400" dirty="0" smtClean="0">
                <a:solidFill>
                  <a:schemeClr val="tx1"/>
                </a:solidFill>
              </a:rPr>
              <a:t>jazykem, a tím zvýšit zájem o přírodní vědy i pro žáky upřednostňující jiné priority ve studiu</a:t>
            </a:r>
            <a:endParaRPr lang="cs-CZ" sz="2400" dirty="0">
              <a:solidFill>
                <a:schemeClr val="tx1"/>
              </a:solidFill>
            </a:endParaRPr>
          </a:p>
        </p:txBody>
      </p:sp>
      <p:sp>
        <p:nvSpPr>
          <p:cNvPr id="4" name="Obdélník 3"/>
          <p:cNvSpPr/>
          <p:nvPr/>
        </p:nvSpPr>
        <p:spPr>
          <a:xfrm>
            <a:off x="0" y="16663"/>
            <a:ext cx="9144000" cy="476672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cs-CZ" b="1" dirty="0" smtClean="0">
                <a:solidFill>
                  <a:srgbClr val="FFFF99"/>
                </a:solidFill>
              </a:rPr>
              <a:t>Nápoje</a:t>
            </a:r>
            <a:endParaRPr lang="cs-CZ" b="1" dirty="0">
              <a:solidFill>
                <a:srgbClr val="FFFF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71663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0" y="49099"/>
            <a:ext cx="9144000" cy="1435685"/>
          </a:xfrm>
          <a:solidFill>
            <a:srgbClr val="FFFF99"/>
          </a:solidFill>
        </p:spPr>
        <p:txBody>
          <a:bodyPr>
            <a:normAutofit/>
          </a:bodyPr>
          <a:lstStyle/>
          <a:p>
            <a:r>
              <a:rPr lang="cs-CZ" sz="4000" b="1" dirty="0" smtClean="0">
                <a:solidFill>
                  <a:srgbClr val="C00000"/>
                </a:solidFill>
              </a:rPr>
              <a:t>Průběh vyučovací hodiny</a:t>
            </a:r>
            <a:endParaRPr lang="cs-CZ" sz="4000" b="1" dirty="0">
              <a:solidFill>
                <a:srgbClr val="C00000"/>
              </a:solidFill>
            </a:endParaRP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0" y="1484784"/>
            <a:ext cx="9144000" cy="5373216"/>
          </a:xfrm>
        </p:spPr>
        <p:txBody>
          <a:bodyPr>
            <a:normAutofit fontScale="92500"/>
          </a:bodyPr>
          <a:lstStyle/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cs-CZ" sz="3000" dirty="0" smtClean="0">
                <a:solidFill>
                  <a:schemeClr val="tx1"/>
                </a:solidFill>
              </a:rPr>
              <a:t>zopakování </a:t>
            </a:r>
            <a:r>
              <a:rPr lang="cs-CZ" sz="3000" dirty="0">
                <a:solidFill>
                  <a:schemeClr val="tx1"/>
                </a:solidFill>
              </a:rPr>
              <a:t>již známé poznatky: pH, stupnice pH, acidobazické indikátory, universální indikátorový papírek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cs-CZ" sz="3000" dirty="0" smtClean="0">
                <a:solidFill>
                  <a:schemeClr val="tx1"/>
                </a:solidFill>
              </a:rPr>
              <a:t>1. úkol: srovnej </a:t>
            </a:r>
            <a:r>
              <a:rPr lang="cs-CZ" sz="3000" dirty="0">
                <a:solidFill>
                  <a:schemeClr val="tx1"/>
                </a:solidFill>
              </a:rPr>
              <a:t>nápoje podle jejich </a:t>
            </a:r>
            <a:r>
              <a:rPr lang="cs-CZ" sz="3000" dirty="0" smtClean="0">
                <a:solidFill>
                  <a:schemeClr val="tx1"/>
                </a:solidFill>
              </a:rPr>
              <a:t>odhadu </a:t>
            </a:r>
            <a:r>
              <a:rPr lang="cs-CZ" sz="3000" dirty="0">
                <a:solidFill>
                  <a:schemeClr val="tx1"/>
                </a:solidFill>
              </a:rPr>
              <a:t>od nejkyselejšího po </a:t>
            </a:r>
            <a:r>
              <a:rPr lang="cs-CZ" sz="3000" dirty="0" smtClean="0">
                <a:solidFill>
                  <a:schemeClr val="tx1"/>
                </a:solidFill>
              </a:rPr>
              <a:t>nejzásaditější</a:t>
            </a:r>
            <a:endParaRPr lang="cs-CZ" sz="3000" dirty="0">
              <a:solidFill>
                <a:schemeClr val="tx1"/>
              </a:solidFill>
            </a:endParaRP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cs-CZ" sz="3000" dirty="0" smtClean="0">
                <a:solidFill>
                  <a:schemeClr val="tx1"/>
                </a:solidFill>
              </a:rPr>
              <a:t>2. úkol: urči </a:t>
            </a:r>
            <a:r>
              <a:rPr lang="cs-CZ" sz="3000" dirty="0">
                <a:solidFill>
                  <a:schemeClr val="tx1"/>
                </a:solidFill>
              </a:rPr>
              <a:t>pH universálním indikátorovým </a:t>
            </a:r>
            <a:r>
              <a:rPr lang="cs-CZ" sz="3000" dirty="0" smtClean="0">
                <a:solidFill>
                  <a:schemeClr val="tx1"/>
                </a:solidFill>
              </a:rPr>
              <a:t>papírkem (žáci </a:t>
            </a:r>
            <a:r>
              <a:rPr lang="cs-CZ" sz="3000" dirty="0">
                <a:solidFill>
                  <a:schemeClr val="tx1"/>
                </a:solidFill>
              </a:rPr>
              <a:t>zjistí, že určení pH tímto způsobem je poněkud </a:t>
            </a:r>
            <a:r>
              <a:rPr lang="cs-CZ" sz="3000" dirty="0" smtClean="0">
                <a:solidFill>
                  <a:schemeClr val="tx1"/>
                </a:solidFill>
              </a:rPr>
              <a:t>nepřesné)</a:t>
            </a:r>
            <a:endParaRPr lang="cs-CZ" sz="3000" dirty="0">
              <a:solidFill>
                <a:schemeClr val="tx1"/>
              </a:solidFill>
            </a:endParaRP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cs-CZ" sz="3000" dirty="0" smtClean="0">
                <a:solidFill>
                  <a:schemeClr val="tx1"/>
                </a:solidFill>
              </a:rPr>
              <a:t>3. úkol: přeměř pH nápojů </a:t>
            </a:r>
            <a:r>
              <a:rPr lang="cs-CZ" sz="3000" dirty="0">
                <a:solidFill>
                  <a:schemeClr val="tx1"/>
                </a:solidFill>
              </a:rPr>
              <a:t>s pH sondou. </a:t>
            </a:r>
            <a:r>
              <a:rPr lang="cs-CZ" sz="3000" dirty="0" smtClean="0">
                <a:solidFill>
                  <a:schemeClr val="tx1"/>
                </a:solidFill>
              </a:rPr>
              <a:t>Trojice </a:t>
            </a:r>
            <a:r>
              <a:rPr lang="cs-CZ" sz="3000" dirty="0">
                <a:solidFill>
                  <a:schemeClr val="tx1"/>
                </a:solidFill>
              </a:rPr>
              <a:t>společně odpoví na otázky a podle návodu zpracují a uloží laboratorní </a:t>
            </a:r>
            <a:r>
              <a:rPr lang="cs-CZ" sz="3000" dirty="0" smtClean="0">
                <a:solidFill>
                  <a:schemeClr val="tx1"/>
                </a:solidFill>
              </a:rPr>
              <a:t>protokol</a:t>
            </a:r>
            <a:endParaRPr lang="cs-CZ" sz="3000" dirty="0">
              <a:solidFill>
                <a:schemeClr val="tx1"/>
              </a:solidFill>
            </a:endParaRPr>
          </a:p>
          <a:p>
            <a:r>
              <a:rPr lang="cs-CZ" sz="3000" dirty="0"/>
              <a:t> </a:t>
            </a:r>
          </a:p>
          <a:p>
            <a:pPr algn="l"/>
            <a:endParaRPr lang="cs-CZ" dirty="0">
              <a:solidFill>
                <a:srgbClr val="002060"/>
              </a:solidFill>
            </a:endParaRPr>
          </a:p>
        </p:txBody>
      </p:sp>
      <p:sp>
        <p:nvSpPr>
          <p:cNvPr id="4" name="Obdélník 3"/>
          <p:cNvSpPr/>
          <p:nvPr/>
        </p:nvSpPr>
        <p:spPr>
          <a:xfrm>
            <a:off x="0" y="16663"/>
            <a:ext cx="9144000" cy="476672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cs-CZ" b="1" dirty="0" smtClean="0">
                <a:solidFill>
                  <a:srgbClr val="FFFF99"/>
                </a:solidFill>
              </a:rPr>
              <a:t>Nápoje</a:t>
            </a:r>
            <a:endParaRPr lang="cs-CZ" b="1" dirty="0">
              <a:solidFill>
                <a:srgbClr val="FFFF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71663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0" y="92832"/>
            <a:ext cx="9144000" cy="1435685"/>
          </a:xfrm>
        </p:spPr>
        <p:txBody>
          <a:bodyPr>
            <a:normAutofit/>
          </a:bodyPr>
          <a:lstStyle/>
          <a:p>
            <a:r>
              <a:rPr lang="cs-CZ" sz="3600" b="1" dirty="0" smtClean="0">
                <a:solidFill>
                  <a:srgbClr val="C00000"/>
                </a:solidFill>
              </a:rPr>
              <a:t>Laboratorní práce je zpracována ve </a:t>
            </a:r>
            <a:r>
              <a:rPr lang="cs-CZ" sz="3600" b="1" dirty="0" err="1" smtClean="0">
                <a:solidFill>
                  <a:srgbClr val="C00000"/>
                </a:solidFill>
              </a:rPr>
              <a:t>SparkVue</a:t>
            </a:r>
            <a:endParaRPr lang="cs-CZ" sz="3600" b="1" dirty="0">
              <a:solidFill>
                <a:srgbClr val="C00000"/>
              </a:solidFill>
            </a:endParaRP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0" y="1659320"/>
            <a:ext cx="9144000" cy="5157192"/>
          </a:xfrm>
        </p:spPr>
        <p:txBody>
          <a:bodyPr/>
          <a:lstStyle/>
          <a:p>
            <a:endParaRPr lang="cs-CZ" dirty="0">
              <a:solidFill>
                <a:srgbClr val="002060"/>
              </a:solidFill>
            </a:endParaRPr>
          </a:p>
        </p:txBody>
      </p:sp>
      <p:sp>
        <p:nvSpPr>
          <p:cNvPr id="4" name="Obdélník 3"/>
          <p:cNvSpPr/>
          <p:nvPr/>
        </p:nvSpPr>
        <p:spPr>
          <a:xfrm>
            <a:off x="0" y="16663"/>
            <a:ext cx="9144000" cy="476672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cs-CZ" b="1" dirty="0" smtClean="0">
                <a:solidFill>
                  <a:srgbClr val="FFFF99"/>
                </a:solidFill>
              </a:rPr>
              <a:t>Nápoje</a:t>
            </a:r>
            <a:endParaRPr lang="cs-CZ" b="1" dirty="0">
              <a:solidFill>
                <a:srgbClr val="FFFF99"/>
              </a:solidFill>
            </a:endParaRPr>
          </a:p>
        </p:txBody>
      </p:sp>
      <p:pic>
        <p:nvPicPr>
          <p:cNvPr id="1026" name="Picture 2" descr="C:\Users\belochovam.JUNGMANKA\Pictures\pH nápojů\Bez názvu – kopie (2)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564" y="1556792"/>
            <a:ext cx="3673833" cy="2465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belochovam.JUNGMANKA\Pictures\pH nápojů\Bez názvu – kopie (3)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5215" y="1556792"/>
            <a:ext cx="3528392" cy="23666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belochovam.JUNGMANKA\Pictures\pH nápojů\Bez názvu – kopie (4)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969" y="4237916"/>
            <a:ext cx="3672408" cy="24632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belochovam.JUNGMANKA\Pictures\pH nápojů\Bez názvu – kopie (5)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5215" y="4237916"/>
            <a:ext cx="3573466" cy="23969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171663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0" y="49099"/>
            <a:ext cx="9144000" cy="1435685"/>
          </a:xfrm>
        </p:spPr>
        <p:txBody>
          <a:bodyPr>
            <a:normAutofit/>
          </a:bodyPr>
          <a:lstStyle/>
          <a:p>
            <a:endParaRPr lang="cs-CZ" sz="4000" b="1" dirty="0">
              <a:solidFill>
                <a:srgbClr val="002060"/>
              </a:solidFill>
            </a:endParaRP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0" y="1484784"/>
            <a:ext cx="9144000" cy="5373216"/>
          </a:xfrm>
        </p:spPr>
        <p:txBody>
          <a:bodyPr/>
          <a:lstStyle/>
          <a:p>
            <a:endParaRPr lang="cs-CZ" dirty="0">
              <a:solidFill>
                <a:srgbClr val="002060"/>
              </a:solidFill>
            </a:endParaRPr>
          </a:p>
        </p:txBody>
      </p:sp>
      <p:sp>
        <p:nvSpPr>
          <p:cNvPr id="4" name="Obdélník 3"/>
          <p:cNvSpPr/>
          <p:nvPr/>
        </p:nvSpPr>
        <p:spPr>
          <a:xfrm>
            <a:off x="0" y="16663"/>
            <a:ext cx="9144000" cy="476672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cs-CZ" b="1" dirty="0" smtClean="0">
                <a:solidFill>
                  <a:srgbClr val="FFFF99"/>
                </a:solidFill>
              </a:rPr>
              <a:t>Nápoje</a:t>
            </a:r>
            <a:endParaRPr lang="cs-CZ" b="1" dirty="0">
              <a:solidFill>
                <a:srgbClr val="FFFF99"/>
              </a:solidFill>
            </a:endParaRPr>
          </a:p>
        </p:txBody>
      </p:sp>
      <p:pic>
        <p:nvPicPr>
          <p:cNvPr id="2050" name="Picture 2" descr="C:\Users\belochovam.JUNGMANKA\Pictures\pH nápojů\Bez názvu – kopie (6)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046163"/>
            <a:ext cx="3639140" cy="25268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belochovam.JUNGMANKA\Pictures\pH nápojů\Bez názvu – kopie (7)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1092018"/>
            <a:ext cx="3702318" cy="24833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3845380"/>
            <a:ext cx="3639486" cy="23919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05719" y="3845380"/>
            <a:ext cx="3754959" cy="23919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171663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0" y="49099"/>
            <a:ext cx="9144000" cy="1435685"/>
          </a:xfrm>
        </p:spPr>
        <p:txBody>
          <a:bodyPr>
            <a:normAutofit/>
          </a:bodyPr>
          <a:lstStyle/>
          <a:p>
            <a:endParaRPr lang="cs-CZ" sz="4000" b="1" dirty="0">
              <a:solidFill>
                <a:srgbClr val="002060"/>
              </a:solidFill>
            </a:endParaRP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0" y="1484784"/>
            <a:ext cx="9144000" cy="5373216"/>
          </a:xfrm>
        </p:spPr>
        <p:txBody>
          <a:bodyPr/>
          <a:lstStyle/>
          <a:p>
            <a:endParaRPr lang="cs-CZ" dirty="0">
              <a:solidFill>
                <a:srgbClr val="002060"/>
              </a:solidFill>
            </a:endParaRPr>
          </a:p>
        </p:txBody>
      </p:sp>
      <p:sp>
        <p:nvSpPr>
          <p:cNvPr id="4" name="Obdélník 3"/>
          <p:cNvSpPr/>
          <p:nvPr/>
        </p:nvSpPr>
        <p:spPr>
          <a:xfrm>
            <a:off x="0" y="16663"/>
            <a:ext cx="9144000" cy="476672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cs-CZ" b="1" dirty="0" smtClean="0">
                <a:solidFill>
                  <a:srgbClr val="FFFF99"/>
                </a:solidFill>
              </a:rPr>
              <a:t>Nápoje</a:t>
            </a:r>
            <a:endParaRPr lang="cs-CZ" b="1" dirty="0">
              <a:solidFill>
                <a:srgbClr val="FFFF99"/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254518"/>
            <a:ext cx="3995936" cy="22781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1254518"/>
            <a:ext cx="3744416" cy="22870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7" y="3861049"/>
            <a:ext cx="3995936" cy="23142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5" y="3840811"/>
            <a:ext cx="3836536" cy="23345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171663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0" y="49099"/>
            <a:ext cx="9144000" cy="1435685"/>
          </a:xfrm>
        </p:spPr>
        <p:txBody>
          <a:bodyPr>
            <a:normAutofit/>
          </a:bodyPr>
          <a:lstStyle/>
          <a:p>
            <a:endParaRPr lang="cs-CZ" sz="4000" b="1" dirty="0">
              <a:solidFill>
                <a:srgbClr val="002060"/>
              </a:solidFill>
            </a:endParaRP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0" y="1484784"/>
            <a:ext cx="9144000" cy="5373216"/>
          </a:xfrm>
        </p:spPr>
        <p:txBody>
          <a:bodyPr/>
          <a:lstStyle/>
          <a:p>
            <a:endParaRPr lang="cs-CZ" dirty="0">
              <a:solidFill>
                <a:srgbClr val="002060"/>
              </a:solidFill>
            </a:endParaRPr>
          </a:p>
        </p:txBody>
      </p:sp>
      <p:sp>
        <p:nvSpPr>
          <p:cNvPr id="4" name="Obdélník 3"/>
          <p:cNvSpPr/>
          <p:nvPr/>
        </p:nvSpPr>
        <p:spPr>
          <a:xfrm>
            <a:off x="0" y="16663"/>
            <a:ext cx="9144000" cy="476672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cs-CZ" b="1" dirty="0" smtClean="0">
                <a:solidFill>
                  <a:srgbClr val="FFFF99"/>
                </a:solidFill>
              </a:rPr>
              <a:t>Nápoje</a:t>
            </a:r>
            <a:endParaRPr lang="cs-CZ" b="1" dirty="0">
              <a:solidFill>
                <a:srgbClr val="FFFF99"/>
              </a:solidFill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124744"/>
            <a:ext cx="3723921" cy="21296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6798" y="1124744"/>
            <a:ext cx="3728399" cy="21693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3645025"/>
            <a:ext cx="3806034" cy="24482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6797" y="3654152"/>
            <a:ext cx="3728399" cy="24391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62374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148</TotalTime>
  <Words>451</Words>
  <Application>Microsoft Office PowerPoint</Application>
  <PresentationFormat>Předvádění na obrazovce (4:3)</PresentationFormat>
  <Paragraphs>98</Paragraphs>
  <Slides>17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17</vt:i4>
      </vt:variant>
    </vt:vector>
  </HeadingPairs>
  <TitlesOfParts>
    <vt:vector size="18" baseType="lpstr">
      <vt:lpstr>Motiv systému Office</vt:lpstr>
      <vt:lpstr>Nápoje jsou věda! Metodika hodiny </vt:lpstr>
      <vt:lpstr>téma: Kyseliny a zásady Chemie, 9. ročník ZŠ </vt:lpstr>
      <vt:lpstr>Rozdělení laboratorních témat</vt:lpstr>
      <vt:lpstr>Lab. práce: pH nápojů</vt:lpstr>
      <vt:lpstr>Průběh vyučovací hodiny</vt:lpstr>
      <vt:lpstr>Laboratorní práce je zpracována ve SparkVue</vt:lpstr>
      <vt:lpstr>Prezentace aplikace PowerPoint</vt:lpstr>
      <vt:lpstr>Prezentace aplikace PowerPoint</vt:lpstr>
      <vt:lpstr>Prezentace aplikace PowerPoint</vt:lpstr>
      <vt:lpstr>Ukázka zadání v angličtině</vt:lpstr>
      <vt:lpstr>Lab. práce: Jak je to s cukrem v coca cole?</vt:lpstr>
      <vt:lpstr>Zadání problému:</vt:lpstr>
      <vt:lpstr>Řešení problému</vt:lpstr>
      <vt:lpstr>Vlastní měření</vt:lpstr>
      <vt:lpstr>Proč měření neodpovídá výpočtům?</vt:lpstr>
      <vt:lpstr>Prezentace aplikace PowerPoint</vt:lpstr>
      <vt:lpstr>Poznámky a dobré rady:</vt:lpstr>
    </vt:vector>
  </TitlesOfParts>
  <Company>HP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Nápoje jsou věda! Metodika hodiny</dc:title>
  <dc:creator>Miroslava Bělochová</dc:creator>
  <cp:lastModifiedBy>Miroslava Bělochová</cp:lastModifiedBy>
  <cp:revision>15</cp:revision>
  <dcterms:created xsi:type="dcterms:W3CDTF">2015-10-10T17:36:54Z</dcterms:created>
  <dcterms:modified xsi:type="dcterms:W3CDTF">2015-10-10T20:05:34Z</dcterms:modified>
</cp:coreProperties>
</file>