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58" r:id="rId5"/>
    <p:sldId id="260" r:id="rId6"/>
    <p:sldId id="259" r:id="rId7"/>
    <p:sldId id="261" r:id="rId8"/>
    <p:sldId id="262" r:id="rId9"/>
    <p:sldId id="264" r:id="rId1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9BDAD4E1-1078-4D23-AEAA-A008B9B8FCEA}">
          <p14:sldIdLst>
            <p14:sldId id="256"/>
            <p14:sldId id="257"/>
            <p14:sldId id="263"/>
            <p14:sldId id="258"/>
            <p14:sldId id="260"/>
            <p14:sldId id="259"/>
            <p14:sldId id="261"/>
            <p14:sldId id="262"/>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1227" y="3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854493A6-7590-40B7-9119-A0A116C5F189}" type="datetimeFigureOut">
              <a:rPr lang="cs-CZ" smtClean="0"/>
              <a:t>17.11.2015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489A050-8372-46D4-AC2C-067C73E314CA}" type="slidenum">
              <a:rPr lang="cs-CZ" smtClean="0"/>
              <a:t>‹#›</a:t>
            </a:fld>
            <a:endParaRPr lang="cs-CZ"/>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cs-CZ" smtClean="0"/>
              <a:t>Kliknutím lze upravit styl.</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854493A6-7590-40B7-9119-A0A116C5F189}" type="datetimeFigureOut">
              <a:rPr lang="cs-CZ" smtClean="0"/>
              <a:t>17.11.2015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489A050-8372-46D4-AC2C-067C73E314CA}" type="slidenum">
              <a:rPr lang="cs-CZ" smtClean="0"/>
              <a:t>‹#›</a:t>
            </a:fld>
            <a:endParaRPr lang="cs-CZ"/>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cs-CZ" smtClean="0"/>
              <a:t>Kliknutím lze upravit styl.</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854493A6-7590-40B7-9119-A0A116C5F189}" type="datetimeFigureOut">
              <a:rPr lang="cs-CZ" smtClean="0"/>
              <a:t>17.11.2015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489A050-8372-46D4-AC2C-067C73E314CA}" type="slidenum">
              <a:rPr lang="cs-CZ" smtClean="0"/>
              <a:t>‹#›</a:t>
            </a:fld>
            <a:endParaRPr lang="cs-CZ"/>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4493A6-7590-40B7-9119-A0A116C5F189}" type="datetimeFigureOut">
              <a:rPr lang="cs-CZ" smtClean="0"/>
              <a:t>17.11.2015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489A050-8372-46D4-AC2C-067C73E314CA}" type="slidenum">
              <a:rPr lang="cs-CZ" smtClean="0"/>
              <a:t>‹#›</a:t>
            </a:fld>
            <a:endParaRPr lang="cs-CZ"/>
          </a:p>
        </p:txBody>
      </p:sp>
      <p:sp>
        <p:nvSpPr>
          <p:cNvPr id="8" name="Title 7"/>
          <p:cNvSpPr>
            <a:spLocks noGrp="1"/>
          </p:cNvSpPr>
          <p:nvPr>
            <p:ph type="title"/>
          </p:nvPr>
        </p:nvSpPr>
        <p:spPr/>
        <p:txBody>
          <a:bodyPr/>
          <a:lstStyle/>
          <a:p>
            <a:r>
              <a:rPr lang="cs-CZ" smtClean="0"/>
              <a:t>Kliknutím lze upravit styl.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cs-CZ" smtClean="0"/>
              <a:t>Kliknutím lze upravit styl.</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854493A6-7590-40B7-9119-A0A116C5F189}" type="datetimeFigureOut">
              <a:rPr lang="cs-CZ" smtClean="0"/>
              <a:t>17.11.2015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489A050-8372-46D4-AC2C-067C73E314CA}" type="slidenum">
              <a:rPr lang="cs-CZ" smtClean="0"/>
              <a:t>‹#›</a:t>
            </a:fld>
            <a:endParaRPr lang="cs-CZ"/>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54493A6-7590-40B7-9119-A0A116C5F189}" type="datetimeFigureOut">
              <a:rPr lang="cs-CZ" smtClean="0"/>
              <a:t>17.11.2015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489A050-8372-46D4-AC2C-067C73E314CA}" type="slidenum">
              <a:rPr lang="cs-CZ" smtClean="0"/>
              <a:t>‹#›</a:t>
            </a:fld>
            <a:endParaRPr lang="cs-CZ"/>
          </a:p>
        </p:txBody>
      </p:sp>
      <p:sp>
        <p:nvSpPr>
          <p:cNvPr id="8" name="Title 7"/>
          <p:cNvSpPr>
            <a:spLocks noGrp="1"/>
          </p:cNvSpPr>
          <p:nvPr>
            <p:ph type="title"/>
          </p:nvPr>
        </p:nvSpPr>
        <p:spPr/>
        <p:txBody>
          <a:bodyPr/>
          <a:lstStyle/>
          <a:p>
            <a:r>
              <a:rPr lang="cs-CZ" smtClean="0"/>
              <a:t>Kliknutím lze upravit styl.</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cs-CZ" smtClean="0"/>
              <a:t>Kliknutím lze upravit styly předlohy textu.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854493A6-7590-40B7-9119-A0A116C5F189}" type="datetimeFigureOut">
              <a:rPr lang="cs-CZ" smtClean="0"/>
              <a:t>17.11.2015</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C489A050-8372-46D4-AC2C-067C73E314CA}" type="slidenum">
              <a:rPr lang="cs-CZ" smtClean="0"/>
              <a:t>‹#›</a:t>
            </a:fld>
            <a:endParaRPr lang="cs-CZ"/>
          </a:p>
        </p:txBody>
      </p:sp>
      <p:sp>
        <p:nvSpPr>
          <p:cNvPr id="10" name="Title 9"/>
          <p:cNvSpPr>
            <a:spLocks noGrp="1"/>
          </p:cNvSpPr>
          <p:nvPr>
            <p:ph type="title"/>
          </p:nvPr>
        </p:nvSpPr>
        <p:spPr/>
        <p:txBody>
          <a:bodyPr/>
          <a:lstStyle/>
          <a:p>
            <a:r>
              <a:rPr lang="cs-CZ" smtClean="0"/>
              <a:t>Kliknutím lze upravit styl.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854493A6-7590-40B7-9119-A0A116C5F189}" type="datetimeFigureOut">
              <a:rPr lang="cs-CZ" smtClean="0"/>
              <a:t>17.11.2015</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C489A050-8372-46D4-AC2C-067C73E314CA}" type="slidenum">
              <a:rPr lang="cs-CZ" smtClean="0"/>
              <a:t>‹#›</a:t>
            </a:fld>
            <a:endParaRPr lang="cs-CZ"/>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4493A6-7590-40B7-9119-A0A116C5F189}" type="datetimeFigureOut">
              <a:rPr lang="cs-CZ" smtClean="0"/>
              <a:t>17.11.2015</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C489A050-8372-46D4-AC2C-067C73E314CA}" type="slidenum">
              <a:rPr lang="cs-CZ" smtClean="0"/>
              <a:t>‹#›</a:t>
            </a:fld>
            <a:endParaRPr lang="cs-CZ"/>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cs-CZ" smtClean="0"/>
              <a:t>Kliknutím lze upravit styl.</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854493A6-7590-40B7-9119-A0A116C5F189}" type="datetimeFigureOut">
              <a:rPr lang="cs-CZ" smtClean="0"/>
              <a:t>17.11.2015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489A050-8372-46D4-AC2C-067C73E314CA}" type="slidenum">
              <a:rPr lang="cs-CZ" smtClean="0"/>
              <a:t>‹#›</a:t>
            </a:fld>
            <a:endParaRPr lang="cs-CZ"/>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854493A6-7590-40B7-9119-A0A116C5F189}" type="datetimeFigureOut">
              <a:rPr lang="cs-CZ" smtClean="0"/>
              <a:t>17.11.2015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489A050-8372-46D4-AC2C-067C73E314CA}" type="slidenum">
              <a:rPr lang="cs-CZ" smtClean="0"/>
              <a:t>‹#›</a:t>
            </a:fld>
            <a:endParaRPr lang="cs-CZ"/>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cs-CZ" smtClean="0"/>
              <a:t>Kliknutím lze upravit styl.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cs-CZ" smtClean="0"/>
              <a:t>Kliknutím lze upravit styl.</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54493A6-7590-40B7-9119-A0A116C5F189}" type="datetimeFigureOut">
              <a:rPr lang="cs-CZ" smtClean="0"/>
              <a:t>17.11.2015</a:t>
            </a:fld>
            <a:endParaRPr lang="cs-CZ"/>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cs-CZ"/>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489A050-8372-46D4-AC2C-067C73E314CA}"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fsn.lupacovka.cz/"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youtu.be/MO4aM81LgIE"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fsn.lupacovka.cz/?p=1408" TargetMode="Externa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7.gif"/><Relationship Id="rId5" Type="http://schemas.openxmlformats.org/officeDocument/2006/relationships/image" Target="../media/image16.jpeg"/><Relationship Id="rId10" Type="http://schemas.openxmlformats.org/officeDocument/2006/relationships/image" Target="../media/image21.jpg"/><Relationship Id="rId4" Type="http://schemas.openxmlformats.org/officeDocument/2006/relationships/image" Target="../media/image15.pn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49796" y="188640"/>
            <a:ext cx="7772400" cy="3384376"/>
          </a:xfrm>
        </p:spPr>
        <p:txBody>
          <a:bodyPr>
            <a:normAutofit/>
          </a:bodyPr>
          <a:lstStyle/>
          <a:p>
            <a:pPr marL="182880" indent="0">
              <a:buNone/>
            </a:pPr>
            <a:r>
              <a:rPr lang="cs-CZ" i="1" dirty="0" smtClean="0">
                <a:latin typeface="Times New Roman" panose="02020603050405020304" pitchFamily="18" charset="0"/>
                <a:cs typeface="Times New Roman" panose="02020603050405020304" pitchFamily="18" charset="0"/>
              </a:rPr>
              <a:t> </a:t>
            </a:r>
            <a:r>
              <a:rPr lang="cs-CZ" i="1" dirty="0">
                <a:latin typeface="Times New Roman" panose="02020603050405020304" pitchFamily="18" charset="0"/>
                <a:cs typeface="Times New Roman" panose="02020603050405020304" pitchFamily="18" charset="0"/>
              </a:rPr>
              <a:t>     SO FAR SO </a:t>
            </a:r>
            <a:r>
              <a:rPr lang="cs-CZ" i="1" dirty="0" smtClean="0">
                <a:latin typeface="Times New Roman" panose="02020603050405020304" pitchFamily="18" charset="0"/>
                <a:cs typeface="Times New Roman" panose="02020603050405020304" pitchFamily="18" charset="0"/>
              </a:rPr>
              <a:t>NEAR</a:t>
            </a:r>
            <a:br>
              <a:rPr lang="cs-CZ" i="1" dirty="0" smtClean="0">
                <a:latin typeface="Times New Roman" panose="02020603050405020304" pitchFamily="18" charset="0"/>
                <a:cs typeface="Times New Roman" panose="02020603050405020304" pitchFamily="18" charset="0"/>
              </a:rPr>
            </a:br>
            <a:r>
              <a:rPr lang="cs-CZ" sz="3600" i="1" dirty="0" smtClean="0">
                <a:latin typeface="Times New Roman" panose="02020603050405020304" pitchFamily="18" charset="0"/>
                <a:cs typeface="Times New Roman" panose="02020603050405020304" pitchFamily="18" charset="0"/>
              </a:rPr>
              <a:t>Projekt zaměřený na integraci cizinců</a:t>
            </a:r>
            <a:r>
              <a:rPr lang="cs-CZ" i="1" dirty="0" smtClean="0">
                <a:latin typeface="Times New Roman" panose="02020603050405020304" pitchFamily="18" charset="0"/>
                <a:cs typeface="Times New Roman" panose="02020603050405020304" pitchFamily="18" charset="0"/>
              </a:rPr>
              <a:t>    </a:t>
            </a:r>
            <a:br>
              <a:rPr lang="cs-CZ" i="1" dirty="0" smtClean="0">
                <a:latin typeface="Times New Roman" panose="02020603050405020304" pitchFamily="18" charset="0"/>
                <a:cs typeface="Times New Roman" panose="02020603050405020304" pitchFamily="18" charset="0"/>
              </a:rPr>
            </a:br>
            <a:r>
              <a:rPr lang="cs-CZ" sz="2000" i="1" dirty="0" smtClean="0">
                <a:latin typeface="Times New Roman" panose="02020603050405020304" pitchFamily="18" charset="0"/>
                <a:cs typeface="Times New Roman" panose="02020603050405020304" pitchFamily="18" charset="0"/>
              </a:rPr>
              <a:t/>
            </a:r>
            <a:br>
              <a:rPr lang="cs-CZ" sz="2000" i="1" dirty="0" smtClean="0">
                <a:latin typeface="Times New Roman" panose="02020603050405020304" pitchFamily="18" charset="0"/>
                <a:cs typeface="Times New Roman" panose="02020603050405020304" pitchFamily="18" charset="0"/>
              </a:rPr>
            </a:br>
            <a:r>
              <a:rPr lang="cs-CZ" sz="2000" i="1" dirty="0" smtClean="0">
                <a:latin typeface="Times New Roman" panose="02020603050405020304" pitchFamily="18" charset="0"/>
                <a:cs typeface="Times New Roman" panose="02020603050405020304" pitchFamily="18" charset="0"/>
              </a:rPr>
              <a:t>Úvodní hodina „Naše třída“</a:t>
            </a:r>
            <a:br>
              <a:rPr lang="cs-CZ" sz="2000" i="1" dirty="0" smtClean="0">
                <a:latin typeface="Times New Roman" panose="02020603050405020304" pitchFamily="18" charset="0"/>
                <a:cs typeface="Times New Roman" panose="02020603050405020304" pitchFamily="18" charset="0"/>
              </a:rPr>
            </a:br>
            <a:r>
              <a:rPr lang="cs-CZ" sz="2000" i="1" dirty="0" smtClean="0">
                <a:latin typeface="Times New Roman" panose="02020603050405020304" pitchFamily="18" charset="0"/>
                <a:cs typeface="Times New Roman" panose="02020603050405020304" pitchFamily="18" charset="0"/>
              </a:rPr>
              <a:t>Metodika</a:t>
            </a:r>
            <a:br>
              <a:rPr lang="cs-CZ" sz="2000" i="1" dirty="0" smtClean="0">
                <a:latin typeface="Times New Roman" panose="02020603050405020304" pitchFamily="18" charset="0"/>
                <a:cs typeface="Times New Roman" panose="02020603050405020304" pitchFamily="18" charset="0"/>
              </a:rPr>
            </a:br>
            <a:r>
              <a:rPr lang="cs-CZ" sz="2000" i="1" dirty="0" smtClean="0">
                <a:latin typeface="Times New Roman" panose="02020603050405020304" pitchFamily="18" charset="0"/>
                <a:cs typeface="Times New Roman" panose="02020603050405020304" pitchFamily="18" charset="0"/>
              </a:rPr>
              <a:t/>
            </a:r>
            <a:br>
              <a:rPr lang="cs-CZ" sz="2000" i="1" dirty="0" smtClean="0">
                <a:latin typeface="Times New Roman" panose="02020603050405020304" pitchFamily="18" charset="0"/>
                <a:cs typeface="Times New Roman" panose="02020603050405020304" pitchFamily="18" charset="0"/>
              </a:rPr>
            </a:br>
            <a:r>
              <a:rPr lang="cs-CZ" sz="1600" i="1" dirty="0" smtClean="0">
                <a:latin typeface="Times New Roman" panose="02020603050405020304" pitchFamily="18" charset="0"/>
                <a:cs typeface="Times New Roman" panose="02020603050405020304" pitchFamily="18" charset="0"/>
              </a:rPr>
              <a:t>Mgr. Tereza Včelová </a:t>
            </a:r>
            <a:endParaRPr lang="cs-CZ" sz="1600" i="1" dirty="0">
              <a:latin typeface="Times New Roman" panose="02020603050405020304" pitchFamily="18" charset="0"/>
              <a:cs typeface="Times New Roman" panose="02020603050405020304" pitchFamily="18" charset="0"/>
            </a:endParaRPr>
          </a:p>
        </p:txBody>
      </p:sp>
      <p:pic>
        <p:nvPicPr>
          <p:cNvPr id="5" name="Obrázek 4" descr="C:\Users\Tera\Desktop\SFSN cesta kolem světa\foto na pozvánku\IMG_1708.JPG"/>
          <p:cNvPicPr/>
          <p:nvPr/>
        </p:nvPicPr>
        <p:blipFill>
          <a:blip r:embed="rId2" cstate="print">
            <a:extLst>
              <a:ext uri="{BEBA8EAE-BF5A-486C-A8C5-ECC9F3942E4B}">
                <a14:imgProps xmlns:a14="http://schemas.microsoft.com/office/drawing/2010/main">
                  <a14:imgLayer r:embed="rId3">
                    <a14:imgEffect>
                      <a14:backgroundRemoval t="4928" b="98986" l="3538" r="96029">
                        <a14:foregroundMark x1="21227" y1="67826" x2="21227" y2="67826"/>
                        <a14:foregroundMark x1="13502" y1="64493" x2="13502" y2="64493"/>
                        <a14:foregroundMark x1="8303" y1="59565" x2="8303" y2="59565"/>
                        <a14:foregroundMark x1="17834" y1="88841" x2="17834" y2="88841"/>
                        <a14:foregroundMark x1="31480" y1="84783" x2="31480" y2="84783"/>
                        <a14:foregroundMark x1="27437" y1="71449" x2="27437" y2="71449"/>
                        <a14:foregroundMark x1="42599" y1="84058" x2="42599" y2="84058"/>
                        <a14:foregroundMark x1="56751" y1="95507" x2="56751" y2="95507"/>
                        <a14:foregroundMark x1="50325" y1="72029" x2="50325" y2="72029"/>
                        <a14:foregroundMark x1="51913" y1="56087" x2="51913" y2="56087"/>
                        <a14:foregroundMark x1="42238" y1="47826" x2="42238" y2="47826"/>
                        <a14:foregroundMark x1="30686" y1="93043" x2="30686" y2="93043"/>
                        <a14:foregroundMark x1="24477" y1="87246" x2="24477" y2="87246"/>
                        <a14:foregroundMark x1="17762" y1="96957" x2="17762" y2="96957"/>
                        <a14:foregroundMark x1="12058" y1="92609" x2="12058" y2="92609"/>
                        <a14:foregroundMark x1="13502" y1="75797" x2="13502" y2="75797"/>
                        <a14:foregroundMark x1="7726" y1="68406" x2="7726" y2="68406"/>
                        <a14:foregroundMark x1="4332" y1="65072" x2="4332" y2="65072"/>
                        <a14:foregroundMark x1="6931" y1="57971" x2="6931" y2="57971"/>
                        <a14:foregroundMark x1="10542" y1="55362" x2="10542" y2="55362"/>
                        <a14:foregroundMark x1="6498" y1="73623" x2="6498" y2="73623"/>
                        <a14:foregroundMark x1="4838" y1="57391" x2="4838" y2="57391"/>
                        <a14:foregroundMark x1="5632" y1="54203" x2="5632" y2="54203"/>
                        <a14:foregroundMark x1="3538" y1="56522" x2="3538" y2="56522"/>
                        <a14:foregroundMark x1="8087" y1="85942" x2="8087" y2="85942"/>
                        <a14:foregroundMark x1="7076" y1="81014" x2="7076" y2="81014"/>
                        <a14:foregroundMark x1="9458" y1="94638" x2="9458" y2="94638"/>
                        <a14:foregroundMark x1="8809" y1="99275" x2="8809" y2="99275"/>
                        <a14:foregroundMark x1="36679" y1="93913" x2="36679" y2="93913"/>
                        <a14:foregroundMark x1="75884" y1="93913" x2="75884" y2="93913"/>
                        <a14:foregroundMark x1="83466" y1="78841" x2="83466" y2="78841"/>
                        <a14:foregroundMark x1="90758" y1="78116" x2="90758" y2="78116"/>
                        <a14:foregroundMark x1="88231" y1="66667" x2="88231" y2="66667"/>
                        <a14:foregroundMark x1="88014" y1="46812" x2="88014" y2="46812"/>
                        <a14:foregroundMark x1="88231" y1="31304" x2="88231" y2="31304"/>
                        <a14:foregroundMark x1="94513" y1="36087" x2="94513" y2="36087"/>
                        <a14:foregroundMark x1="80794" y1="67826" x2="80794" y2="67826"/>
                        <a14:foregroundMark x1="81516" y1="57391" x2="81516" y2="57391"/>
                        <a14:foregroundMark x1="75957" y1="84348" x2="75957" y2="84348"/>
                        <a14:foregroundMark x1="85054" y1="93188" x2="85054" y2="93188"/>
                        <a14:foregroundMark x1="93069" y1="93913" x2="93069" y2="93913"/>
                        <a14:foregroundMark x1="95235" y1="78841" x2="95235" y2="78841"/>
                        <a14:foregroundMark x1="57834" y1="6812" x2="57834" y2="6812"/>
                        <a14:foregroundMark x1="52924" y1="4928" x2="52924" y2="4928"/>
                        <a14:foregroundMark x1="37329" y1="30725" x2="37329" y2="30725"/>
                        <a14:foregroundMark x1="96029" y1="38551" x2="96029" y2="38551"/>
                        <a14:foregroundMark x1="57545" y1="40145" x2="57545" y2="40145"/>
                        <a14:foregroundMark x1="64043" y1="91014" x2="64043" y2="91014"/>
                        <a14:foregroundMark x1="20794" y1="51594" x2="20794" y2="51594"/>
                        <a14:foregroundMark x1="24477" y1="47826" x2="24477" y2="47826"/>
                        <a14:foregroundMark x1="20794" y1="47826" x2="20794" y2="47826"/>
                        <a14:foregroundMark x1="19422" y1="57971" x2="19422" y2="57971"/>
                        <a14:foregroundMark x1="19422" y1="53913" x2="19422" y2="53913"/>
                        <a14:foregroundMark x1="22888" y1="50435" x2="22888" y2="50435"/>
                        <a14:foregroundMark x1="25487" y1="49275" x2="25487" y2="49275"/>
                        <a14:foregroundMark x1="22816" y1="46957" x2="22816" y2="46957"/>
                        <a14:foregroundMark x1="33167" y1="38847" x2="33167" y2="38847"/>
                        <a14:foregroundMark x1="22506" y1="88722" x2="22506" y2="88722"/>
                        <a14:foregroundMark x1="23005" y1="68797" x2="23005" y2="68797"/>
                        <a14:foregroundMark x1="26372" y1="95865" x2="26372" y2="95865"/>
                        <a14:foregroundMark x1="9663" y1="83584" x2="9663" y2="83584"/>
                        <a14:foregroundMark x1="14401" y1="83960" x2="14401" y2="83960"/>
                        <a14:foregroundMark x1="7918" y1="91729" x2="7918" y2="91729"/>
                        <a14:foregroundMark x1="26434" y1="52005" x2="26434" y2="52005"/>
                        <a14:foregroundMark x1="22382" y1="57769" x2="22382" y2="57769"/>
                        <a14:foregroundMark x1="23566" y1="66667" x2="23566" y2="66667"/>
                        <a14:foregroundMark x1="33229" y1="46241" x2="33229" y2="46241"/>
                        <a14:foregroundMark x1="31484" y1="42481" x2="31484" y2="42481"/>
                        <a14:foregroundMark x1="12718" y1="84962" x2="12718" y2="84962"/>
                        <a14:foregroundMark x1="19264" y1="52130" x2="19264" y2="52130"/>
                        <a14:foregroundMark x1="18579" y1="56767" x2="18579" y2="56767"/>
                        <a14:foregroundMark x1="18267" y1="54762" x2="18267" y2="54762"/>
                        <a14:foregroundMark x1="18267" y1="53509" x2="18267" y2="53509"/>
                        <a14:backgroundMark x1="17040" y1="54348" x2="17040" y2="54348"/>
                        <a14:backgroundMark x1="17401" y1="57971" x2="17401" y2="57971"/>
                        <a14:backgroundMark x1="95090" y1="30290" x2="95090" y2="30290"/>
                        <a14:backgroundMark x1="93863" y1="54493" x2="93863" y2="54493"/>
                        <a14:backgroundMark x1="95235" y1="52174" x2="95235" y2="52174"/>
                        <a14:backgroundMark x1="33646" y1="16087" x2="33646" y2="16087"/>
                        <a14:backgroundMark x1="2182" y1="80702" x2="2182" y2="80702"/>
                      </a14:backgroundRemoval>
                    </a14:imgEffect>
                  </a14:imgLayer>
                </a14:imgProps>
              </a:ext>
              <a:ext uri="{28A0092B-C50C-407E-A947-70E740481C1C}">
                <a14:useLocalDpi xmlns:a14="http://schemas.microsoft.com/office/drawing/2010/main" val="0"/>
              </a:ext>
            </a:extLst>
          </a:blip>
          <a:srcRect/>
          <a:stretch>
            <a:fillRect/>
          </a:stretch>
        </p:blipFill>
        <p:spPr bwMode="auto">
          <a:xfrm>
            <a:off x="-324544" y="1867601"/>
            <a:ext cx="9721080" cy="4981069"/>
          </a:xfrm>
          <a:prstGeom prst="rect">
            <a:avLst/>
          </a:prstGeom>
          <a:noFill/>
          <a:ln>
            <a:noFill/>
          </a:ln>
        </p:spPr>
      </p:pic>
    </p:spTree>
    <p:extLst>
      <p:ext uri="{BB962C8B-B14F-4D97-AF65-F5344CB8AC3E}">
        <p14:creationId xmlns:p14="http://schemas.microsoft.com/office/powerpoint/2010/main" val="775048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4618856" cy="1143000"/>
          </a:xfrm>
        </p:spPr>
        <p:txBody>
          <a:bodyPr/>
          <a:lstStyle/>
          <a:p>
            <a:pPr marL="0" indent="0" algn="ctr">
              <a:buNone/>
            </a:pPr>
            <a:r>
              <a:rPr lang="cs-CZ" i="1" dirty="0" smtClean="0">
                <a:latin typeface="Times New Roman" panose="02020603050405020304" pitchFamily="18" charset="0"/>
                <a:cs typeface="Times New Roman" panose="02020603050405020304" pitchFamily="18" charset="0"/>
              </a:rPr>
              <a:t>Úvod</a:t>
            </a:r>
            <a:endParaRPr lang="cs-CZ" i="1"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sz="quarter" idx="13"/>
          </p:nvPr>
        </p:nvSpPr>
        <p:spPr>
          <a:xfrm>
            <a:off x="395536" y="1124744"/>
            <a:ext cx="4752528" cy="5328592"/>
          </a:xfrm>
        </p:spPr>
        <p:txBody>
          <a:bodyPr>
            <a:normAutofit fontScale="85000" lnSpcReduction="20000"/>
          </a:bodyPr>
          <a:lstStyle/>
          <a:p>
            <a:pPr marL="0" indent="0" algn="just">
              <a:buNone/>
            </a:pPr>
            <a:r>
              <a:rPr lang="cs-CZ" sz="2200" dirty="0">
                <a:latin typeface="Times New Roman" panose="02020603050405020304" pitchFamily="18" charset="0"/>
                <a:cs typeface="Times New Roman" panose="02020603050405020304" pitchFamily="18" charset="0"/>
              </a:rPr>
              <a:t>Svět je v pohybu, miliony lidí se denně přesídlují do jiných zemí ať za prací, studiem nebo prchají před politickou či ekonomickou situací ve své zemi. Ostatní přichází zcela dobrovolně</a:t>
            </a:r>
            <a:r>
              <a:rPr lang="cs-CZ" sz="2200" dirty="0" smtClean="0">
                <a:latin typeface="Times New Roman" panose="02020603050405020304" pitchFamily="18" charset="0"/>
                <a:cs typeface="Times New Roman" panose="02020603050405020304" pitchFamily="18" charset="0"/>
              </a:rPr>
              <a:t>.</a:t>
            </a:r>
          </a:p>
          <a:p>
            <a:pPr marL="0" indent="0" algn="just">
              <a:buNone/>
            </a:pPr>
            <a:r>
              <a:rPr lang="cs-CZ" sz="2200" dirty="0">
                <a:latin typeface="Times New Roman" panose="02020603050405020304" pitchFamily="18" charset="0"/>
                <a:cs typeface="Times New Roman" panose="02020603050405020304" pitchFamily="18" charset="0"/>
              </a:rPr>
              <a:t>Všude tam, kde se usídlili nějací cizinci, nastaly menší či větší problémy s jejich integrací do domácí většinové společnosti. Kromě dospělých cizinců, kteří se učí jazyk hostitelské země, hledají vhodnou práci a osvojují si potřebné znalosti a kulturní stereotypy, je největším úkolem vzdělání jejich dětí. </a:t>
            </a:r>
            <a:endParaRPr lang="cs-CZ" sz="2200" dirty="0" smtClean="0">
              <a:latin typeface="Times New Roman" panose="02020603050405020304" pitchFamily="18" charset="0"/>
              <a:cs typeface="Times New Roman" panose="02020603050405020304" pitchFamily="18" charset="0"/>
            </a:endParaRPr>
          </a:p>
          <a:p>
            <a:pPr marL="0" indent="0" algn="just">
              <a:buNone/>
            </a:pPr>
            <a:r>
              <a:rPr lang="cs-CZ" sz="2200" dirty="0" smtClean="0">
                <a:latin typeface="Times New Roman" panose="02020603050405020304" pitchFamily="18" charset="0"/>
                <a:cs typeface="Times New Roman" panose="02020603050405020304" pitchFamily="18" charset="0"/>
              </a:rPr>
              <a:t>Škola nerozvíjí jenom dovednosti, ale také sociální schopnosti. Učí děti chápat, že jsou rozdílné, přesto však mohou být spolu. Přítomnost dětí cizinců by měla být přínosem také pro české děti, které takto mohou do povědomí dostat spoustu poznatků o jiných světových kulturách a společnostech.</a:t>
            </a:r>
            <a:endParaRPr lang="cs-CZ" dirty="0">
              <a:latin typeface="Times New Roman" panose="02020603050405020304" pitchFamily="18" charset="0"/>
              <a:cs typeface="Times New Roman" panose="02020603050405020304" pitchFamily="18" charset="0"/>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71123" y="1485123"/>
            <a:ext cx="6858000" cy="3887754"/>
          </a:xfrm>
          <a:prstGeom prst="rect">
            <a:avLst/>
          </a:prstGeom>
        </p:spPr>
      </p:pic>
    </p:spTree>
    <p:extLst>
      <p:ext uri="{BB962C8B-B14F-4D97-AF65-F5344CB8AC3E}">
        <p14:creationId xmlns:p14="http://schemas.microsoft.com/office/powerpoint/2010/main" val="727354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19672" y="188640"/>
            <a:ext cx="5966666" cy="792088"/>
          </a:xfrm>
        </p:spPr>
        <p:txBody>
          <a:bodyPr/>
          <a:lstStyle/>
          <a:p>
            <a:pPr marL="0" indent="0" algn="ctr">
              <a:buNone/>
            </a:pPr>
            <a:r>
              <a:rPr lang="cs-CZ" i="1" dirty="0" smtClean="0">
                <a:latin typeface="Times New Roman" panose="02020603050405020304" pitchFamily="18" charset="0"/>
                <a:cs typeface="Times New Roman" panose="02020603050405020304" pitchFamily="18" charset="0"/>
              </a:rPr>
              <a:t>Struktura projektu</a:t>
            </a:r>
            <a:endParaRPr lang="cs-CZ" i="1" dirty="0">
              <a:latin typeface="Times New Roman" panose="02020603050405020304" pitchFamily="18" charset="0"/>
              <a:cs typeface="Times New Roman" panose="02020603050405020304" pitchFamily="18" charset="0"/>
            </a:endParaRPr>
          </a:p>
        </p:txBody>
      </p:sp>
      <p:sp>
        <p:nvSpPr>
          <p:cNvPr id="3" name="Zástupný symbol pro text 2"/>
          <p:cNvSpPr>
            <a:spLocks noGrp="1"/>
          </p:cNvSpPr>
          <p:nvPr>
            <p:ph type="body" idx="1"/>
          </p:nvPr>
        </p:nvSpPr>
        <p:spPr>
          <a:xfrm>
            <a:off x="827584" y="1196752"/>
            <a:ext cx="7704856" cy="5184576"/>
          </a:xfrm>
        </p:spPr>
        <p:txBody>
          <a:bodyPr>
            <a:normAutofit fontScale="92500" lnSpcReduction="20000"/>
          </a:bodyPr>
          <a:lstStyle/>
          <a:p>
            <a:pPr algn="just"/>
            <a:r>
              <a:rPr lang="cs-CZ" dirty="0" smtClean="0">
                <a:latin typeface="Times New Roman" panose="02020603050405020304" pitchFamily="18" charset="0"/>
                <a:cs typeface="Times New Roman" panose="02020603050405020304" pitchFamily="18" charset="0"/>
              </a:rPr>
              <a:t>Počet dětí cizinců na školách neustále stoupá. Jinak tomu není ani na  naší škole, kde již třetím rokem realizujeme projekt </a:t>
            </a:r>
            <a:r>
              <a:rPr lang="cs-CZ" b="1" dirty="0" smtClean="0">
                <a:latin typeface="Times New Roman" panose="02020603050405020304" pitchFamily="18" charset="0"/>
                <a:cs typeface="Times New Roman" panose="02020603050405020304" pitchFamily="18" charset="0"/>
              </a:rPr>
              <a:t>SO FAR SO NEAR- Jsme si tak blízko, a přece se neznáme.</a:t>
            </a:r>
          </a:p>
          <a:p>
            <a:pPr lvl="0" algn="just"/>
            <a:r>
              <a:rPr lang="cs-CZ" b="1" dirty="0" smtClean="0">
                <a:latin typeface="Times New Roman" panose="02020603050405020304" pitchFamily="18" charset="0"/>
                <a:cs typeface="Times New Roman" panose="02020603050405020304" pitchFamily="18" charset="0"/>
              </a:rPr>
              <a:t>V prvním roce </a:t>
            </a:r>
            <a:r>
              <a:rPr lang="cs-CZ" dirty="0" smtClean="0">
                <a:latin typeface="Times New Roman" panose="02020603050405020304" pitchFamily="18" charset="0"/>
                <a:cs typeface="Times New Roman" panose="02020603050405020304" pitchFamily="18" charset="0"/>
              </a:rPr>
              <a:t>projektu jsme oslovili 38 rodičů, dětí cizinců, kteří společně s námi doplnili elektronické </a:t>
            </a:r>
            <a:r>
              <a:rPr lang="cs-CZ" b="1" dirty="0" smtClean="0">
                <a:latin typeface="Times New Roman" panose="02020603050405020304" pitchFamily="18" charset="0"/>
                <a:cs typeface="Times New Roman" panose="02020603050405020304" pitchFamily="18" charset="0"/>
              </a:rPr>
              <a:t>dotazníky</a:t>
            </a:r>
            <a:r>
              <a:rPr lang="cs-CZ" dirty="0" smtClean="0">
                <a:latin typeface="Times New Roman" panose="02020603050405020304" pitchFamily="18" charset="0"/>
                <a:cs typeface="Times New Roman" panose="02020603050405020304" pitchFamily="18" charset="0"/>
              </a:rPr>
              <a:t> týkající se integrace. Chtěli </a:t>
            </a:r>
            <a:r>
              <a:rPr lang="cs-CZ" dirty="0">
                <a:latin typeface="Times New Roman" panose="02020603050405020304" pitchFamily="18" charset="0"/>
                <a:cs typeface="Times New Roman" panose="02020603050405020304" pitchFamily="18" charset="0"/>
              </a:rPr>
              <a:t>jsme se zaměřit na individuální potřeby jednotlivých žáků, které jsou díky širokému věkovému spektru velice </a:t>
            </a:r>
            <a:r>
              <a:rPr lang="cs-CZ" dirty="0" smtClean="0">
                <a:latin typeface="Times New Roman" panose="02020603050405020304" pitchFamily="18" charset="0"/>
                <a:cs typeface="Times New Roman" panose="02020603050405020304" pitchFamily="18" charset="0"/>
              </a:rPr>
              <a:t>rozdílné. Na </a:t>
            </a:r>
            <a:r>
              <a:rPr lang="cs-CZ" dirty="0">
                <a:latin typeface="Times New Roman" panose="02020603050405020304" pitchFamily="18" charset="0"/>
                <a:cs typeface="Times New Roman" panose="02020603050405020304" pitchFamily="18" charset="0"/>
              </a:rPr>
              <a:t>základě těchto zjištění pak dále s těmito dětmi spolupracovat a pomáhat jim vytvořit nejenom ve škole takové prostředí, které jim bude k užitku a bude jim nápomocné i v dalších letech</a:t>
            </a:r>
            <a:r>
              <a:rPr lang="cs-CZ" dirty="0" smtClean="0">
                <a:latin typeface="Times New Roman" panose="02020603050405020304" pitchFamily="18" charset="0"/>
                <a:cs typeface="Times New Roman" panose="02020603050405020304" pitchFamily="18" charset="0"/>
              </a:rPr>
              <a:t>.</a:t>
            </a:r>
            <a:r>
              <a:rPr lang="cs-CZ" dirty="0">
                <a:latin typeface="Times New Roman" panose="02020603050405020304" pitchFamily="18" charset="0"/>
                <a:cs typeface="Times New Roman" panose="02020603050405020304" pitchFamily="18" charset="0"/>
              </a:rPr>
              <a:t> </a:t>
            </a:r>
            <a:endParaRPr lang="cs-CZ" dirty="0" smtClean="0">
              <a:latin typeface="Times New Roman" panose="02020603050405020304" pitchFamily="18" charset="0"/>
              <a:cs typeface="Times New Roman" panose="02020603050405020304" pitchFamily="18" charset="0"/>
            </a:endParaRPr>
          </a:p>
          <a:p>
            <a:pPr lvl="0" algn="just"/>
            <a:r>
              <a:rPr lang="cs-CZ" dirty="0" smtClean="0">
                <a:latin typeface="Times New Roman" panose="02020603050405020304" pitchFamily="18" charset="0"/>
                <a:cs typeface="Times New Roman" panose="02020603050405020304" pitchFamily="18" charset="0"/>
              </a:rPr>
              <a:t>Úvodem </a:t>
            </a:r>
            <a:r>
              <a:rPr lang="cs-CZ" dirty="0">
                <a:latin typeface="Times New Roman" panose="02020603050405020304" pitchFamily="18" charset="0"/>
                <a:cs typeface="Times New Roman" panose="02020603050405020304" pitchFamily="18" charset="0"/>
              </a:rPr>
              <a:t>k </a:t>
            </a:r>
            <a:r>
              <a:rPr lang="cs-CZ" dirty="0" smtClean="0">
                <a:latin typeface="Times New Roman" panose="02020603050405020304" pitchFamily="18" charset="0"/>
                <a:cs typeface="Times New Roman" panose="02020603050405020304" pitchFamily="18" charset="0"/>
              </a:rPr>
              <a:t>projektu </a:t>
            </a:r>
            <a:r>
              <a:rPr lang="cs-CZ" dirty="0">
                <a:latin typeface="Times New Roman" panose="02020603050405020304" pitchFamily="18" charset="0"/>
                <a:cs typeface="Times New Roman" panose="02020603050405020304" pitchFamily="18" charset="0"/>
              </a:rPr>
              <a:t>byla  interaktivní hodina </a:t>
            </a:r>
            <a:r>
              <a:rPr lang="cs-CZ" b="1" dirty="0">
                <a:latin typeface="Times New Roman" panose="02020603050405020304" pitchFamily="18" charset="0"/>
                <a:cs typeface="Times New Roman" panose="02020603050405020304" pitchFamily="18" charset="0"/>
              </a:rPr>
              <a:t>„Naše třída“.</a:t>
            </a:r>
          </a:p>
          <a:p>
            <a:pPr lvl="0" algn="just"/>
            <a:r>
              <a:rPr lang="cs-CZ" b="1" dirty="0" smtClean="0">
                <a:latin typeface="Times New Roman" panose="02020603050405020304" pitchFamily="18" charset="0"/>
                <a:cs typeface="Times New Roman" panose="02020603050405020304" pitchFamily="18" charset="0"/>
              </a:rPr>
              <a:t>Druhý ročník </a:t>
            </a:r>
            <a:r>
              <a:rPr lang="cs-CZ" dirty="0" smtClean="0">
                <a:latin typeface="Times New Roman" panose="02020603050405020304" pitchFamily="18" charset="0"/>
                <a:cs typeface="Times New Roman" panose="02020603050405020304" pitchFamily="18" charset="0"/>
              </a:rPr>
              <a:t>se zaměřil na</a:t>
            </a:r>
            <a:r>
              <a:rPr lang="cs-CZ" dirty="0" smtClean="0"/>
              <a:t> </a:t>
            </a:r>
            <a:r>
              <a:rPr lang="cs-CZ" dirty="0" smtClean="0">
                <a:latin typeface="Times New Roman" panose="02020603050405020304" pitchFamily="18" charset="0"/>
                <a:cs typeface="Times New Roman" panose="02020603050405020304" pitchFamily="18" charset="0"/>
              </a:rPr>
              <a:t>projektovou podporu </a:t>
            </a:r>
            <a:r>
              <a:rPr lang="cs-CZ" dirty="0">
                <a:latin typeface="Times New Roman" panose="02020603050405020304" pitchFamily="18" charset="0"/>
                <a:cs typeface="Times New Roman" panose="02020603050405020304" pitchFamily="18" charset="0"/>
              </a:rPr>
              <a:t>národní identity a vzájemného </a:t>
            </a:r>
            <a:r>
              <a:rPr lang="cs-CZ" dirty="0" smtClean="0">
                <a:latin typeface="Times New Roman" panose="02020603050405020304" pitchFamily="18" charset="0"/>
                <a:cs typeface="Times New Roman" panose="02020603050405020304" pitchFamily="18" charset="0"/>
              </a:rPr>
              <a:t>poznávání. Během roku jsme na 1. stupni uspořádali </a:t>
            </a:r>
            <a:r>
              <a:rPr lang="cs-CZ" b="1" dirty="0" smtClean="0">
                <a:latin typeface="Times New Roman" panose="02020603050405020304" pitchFamily="18" charset="0"/>
                <a:cs typeface="Times New Roman" panose="02020603050405020304" pitchFamily="18" charset="0"/>
              </a:rPr>
              <a:t>4 projektové dny</a:t>
            </a:r>
            <a:r>
              <a:rPr lang="cs-CZ" dirty="0" smtClean="0">
                <a:latin typeface="Times New Roman" panose="02020603050405020304" pitchFamily="18" charset="0"/>
                <a:cs typeface="Times New Roman" panose="02020603050405020304" pitchFamily="18" charset="0"/>
              </a:rPr>
              <a:t>, kde nám děti „cizinci“ představily svůj domov, zvyky, tradice… </a:t>
            </a:r>
          </a:p>
          <a:p>
            <a:pPr lvl="0" algn="just"/>
            <a:r>
              <a:rPr lang="cs-CZ" b="1" dirty="0" smtClean="0">
                <a:latin typeface="Times New Roman" panose="02020603050405020304" pitchFamily="18" charset="0"/>
                <a:cs typeface="Times New Roman" panose="02020603050405020304" pitchFamily="18" charset="0"/>
              </a:rPr>
              <a:t>Třetí ročník </a:t>
            </a:r>
            <a:r>
              <a:rPr lang="cs-CZ" dirty="0" smtClean="0">
                <a:latin typeface="Times New Roman" panose="02020603050405020304" pitchFamily="18" charset="0"/>
                <a:cs typeface="Times New Roman" panose="02020603050405020304" pitchFamily="18" charset="0"/>
              </a:rPr>
              <a:t>projektu právě probíhá. Hlavním tématem </a:t>
            </a:r>
            <a:r>
              <a:rPr lang="cs-CZ" dirty="0">
                <a:latin typeface="Times New Roman" panose="02020603050405020304" pitchFamily="18" charset="0"/>
                <a:cs typeface="Times New Roman" panose="02020603050405020304" pitchFamily="18" charset="0"/>
              </a:rPr>
              <a:t>jsou </a:t>
            </a:r>
            <a:r>
              <a:rPr lang="cs-CZ" dirty="0" smtClean="0">
                <a:latin typeface="Times New Roman" panose="02020603050405020304" pitchFamily="18" charset="0"/>
                <a:cs typeface="Times New Roman" panose="02020603050405020304" pitchFamily="18" charset="0"/>
              </a:rPr>
              <a:t>tentokrát </a:t>
            </a:r>
            <a:r>
              <a:rPr lang="cs-CZ" b="1" dirty="0">
                <a:latin typeface="Times New Roman" panose="02020603050405020304" pitchFamily="18" charset="0"/>
                <a:cs typeface="Times New Roman" panose="02020603050405020304" pitchFamily="18" charset="0"/>
              </a:rPr>
              <a:t>národní památky UNESCO</a:t>
            </a:r>
            <a:r>
              <a:rPr lang="cs-CZ" dirty="0">
                <a:latin typeface="Times New Roman" panose="02020603050405020304" pitchFamily="18" charset="0"/>
                <a:cs typeface="Times New Roman" panose="02020603050405020304" pitchFamily="18" charset="0"/>
              </a:rPr>
              <a:t> jako prostředek stmelování kolektivů a posilování národní identity většinové společnosti včetně vytváření národních identit žáků </a:t>
            </a:r>
            <a:r>
              <a:rPr lang="cs-CZ" dirty="0" smtClean="0">
                <a:latin typeface="Times New Roman" panose="02020603050405020304" pitchFamily="18" charset="0"/>
                <a:cs typeface="Times New Roman" panose="02020603050405020304" pitchFamily="18" charset="0"/>
              </a:rPr>
              <a:t>migrantů. Zapojují se žáci 2. stupně.</a:t>
            </a:r>
          </a:p>
          <a:p>
            <a:pPr lvl="0" algn="ctr"/>
            <a:r>
              <a:rPr lang="cs-CZ" dirty="0" smtClean="0">
                <a:latin typeface="Times New Roman" panose="02020603050405020304" pitchFamily="18" charset="0"/>
                <a:cs typeface="Times New Roman" panose="02020603050405020304" pitchFamily="18" charset="0"/>
                <a:hlinkClick r:id="rId2"/>
              </a:rPr>
              <a:t>http://sfsn.lupacovka.cz/</a:t>
            </a:r>
            <a:endParaRPr lang="cs-CZ" dirty="0">
              <a:latin typeface="Times New Roman" panose="02020603050405020304" pitchFamily="18" charset="0"/>
              <a:cs typeface="Times New Roman" panose="02020603050405020304" pitchFamily="18" charset="0"/>
            </a:endParaRPr>
          </a:p>
          <a:p>
            <a:pPr algn="just"/>
            <a:endParaRPr lang="cs-CZ" dirty="0" smtClean="0">
              <a:latin typeface="Times New Roman" panose="02020603050405020304" pitchFamily="18" charset="0"/>
              <a:cs typeface="Times New Roman" panose="02020603050405020304" pitchFamily="18" charset="0"/>
            </a:endParaRPr>
          </a:p>
          <a:p>
            <a:pPr algn="just"/>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2803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4048" y="476672"/>
            <a:ext cx="3826768" cy="1143000"/>
          </a:xfrm>
        </p:spPr>
        <p:txBody>
          <a:bodyPr>
            <a:normAutofit/>
          </a:bodyPr>
          <a:lstStyle/>
          <a:p>
            <a:pPr marL="0" indent="0" algn="ctr">
              <a:buNone/>
            </a:pPr>
            <a:r>
              <a:rPr lang="cs-CZ" i="1" dirty="0" smtClean="0">
                <a:latin typeface="Times New Roman" panose="02020603050405020304" pitchFamily="18" charset="0"/>
                <a:cs typeface="Times New Roman" panose="02020603050405020304" pitchFamily="18" charset="0"/>
              </a:rPr>
              <a:t>„Naše třída“</a:t>
            </a:r>
            <a:endParaRPr lang="cs-CZ" i="1"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sz="quarter" idx="13"/>
          </p:nvPr>
        </p:nvSpPr>
        <p:spPr>
          <a:xfrm>
            <a:off x="5004048" y="1714500"/>
            <a:ext cx="3888432" cy="4824536"/>
          </a:xfrm>
        </p:spPr>
        <p:txBody>
          <a:bodyPr>
            <a:normAutofit/>
          </a:bodyPr>
          <a:lstStyle/>
          <a:p>
            <a:pPr marL="0" indent="0" algn="just">
              <a:buNone/>
            </a:pPr>
            <a:r>
              <a:rPr lang="cs-CZ" sz="1900" dirty="0" smtClean="0">
                <a:latin typeface="Times New Roman" panose="02020603050405020304" pitchFamily="18" charset="0"/>
                <a:cs typeface="Times New Roman" panose="02020603050405020304" pitchFamily="18" charset="0"/>
              </a:rPr>
              <a:t>Motivační hodina „Naše třída“ byla vytvořena jako úvod k projektu </a:t>
            </a:r>
            <a:r>
              <a:rPr lang="cs-CZ" sz="1900" b="1" dirty="0" smtClean="0">
                <a:latin typeface="Times New Roman" panose="02020603050405020304" pitchFamily="18" charset="0"/>
                <a:cs typeface="Times New Roman" panose="02020603050405020304" pitchFamily="18" charset="0"/>
              </a:rPr>
              <a:t>SO FAR SO NEAR.</a:t>
            </a:r>
          </a:p>
          <a:p>
            <a:pPr marL="0" indent="0" algn="just">
              <a:buNone/>
            </a:pPr>
            <a:r>
              <a:rPr lang="cs-CZ" sz="1900" dirty="0" smtClean="0">
                <a:latin typeface="Times New Roman" panose="02020603050405020304" pitchFamily="18" charset="0"/>
                <a:cs typeface="Times New Roman" panose="02020603050405020304" pitchFamily="18" charset="0"/>
              </a:rPr>
              <a:t>Hodina uvádí mladší žáky do smyšlené druhé třídy, kde se setkáváme s dětmi několika různých národností. Děti se nám postupně představují a informují nás  o svých problémech, spojených s integrací do české školy.</a:t>
            </a:r>
          </a:p>
          <a:p>
            <a:pPr marL="0" indent="0" algn="just">
              <a:buNone/>
            </a:pPr>
            <a:r>
              <a:rPr lang="cs-CZ" sz="1900" dirty="0" smtClean="0">
                <a:latin typeface="Times New Roman" panose="02020603050405020304" pitchFamily="18" charset="0"/>
                <a:cs typeface="Times New Roman" panose="02020603050405020304" pitchFamily="18" charset="0"/>
              </a:rPr>
              <a:t>Hodina je vytvořena v programu </a:t>
            </a:r>
            <a:r>
              <a:rPr lang="cs-CZ" sz="1900" dirty="0" err="1" smtClean="0">
                <a:latin typeface="Times New Roman" panose="02020603050405020304" pitchFamily="18" charset="0"/>
                <a:cs typeface="Times New Roman" panose="02020603050405020304" pitchFamily="18" charset="0"/>
              </a:rPr>
              <a:t>ActivInspire</a:t>
            </a:r>
            <a:r>
              <a:rPr lang="cs-CZ" sz="1900" dirty="0" smtClean="0">
                <a:latin typeface="Times New Roman" panose="02020603050405020304" pitchFamily="18" charset="0"/>
                <a:cs typeface="Times New Roman" panose="02020603050405020304" pitchFamily="18" charset="0"/>
              </a:rPr>
              <a:t>.</a:t>
            </a:r>
          </a:p>
          <a:p>
            <a:pPr marL="0" indent="0" algn="just">
              <a:buNone/>
            </a:pP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711450" cy="3429000"/>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3429000"/>
            <a:ext cx="4711452" cy="3429000"/>
          </a:xfrm>
          <a:prstGeom prst="rect">
            <a:avLst/>
          </a:prstGeom>
        </p:spPr>
      </p:pic>
    </p:spTree>
    <p:extLst>
      <p:ext uri="{BB962C8B-B14F-4D97-AF65-F5344CB8AC3E}">
        <p14:creationId xmlns:p14="http://schemas.microsoft.com/office/powerpoint/2010/main" val="3043709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890676" y="260648"/>
            <a:ext cx="4824536" cy="1143000"/>
          </a:xfrm>
        </p:spPr>
        <p:txBody>
          <a:bodyPr/>
          <a:lstStyle/>
          <a:p>
            <a:pPr marL="0" indent="0" algn="ctr">
              <a:buNone/>
            </a:pPr>
            <a:r>
              <a:rPr lang="cs-CZ" i="1" dirty="0" smtClean="0">
                <a:latin typeface="Times New Roman" panose="02020603050405020304" pitchFamily="18" charset="0"/>
                <a:cs typeface="Times New Roman" panose="02020603050405020304" pitchFamily="18" charset="0"/>
              </a:rPr>
              <a:t> Specifikace</a:t>
            </a:r>
            <a:endParaRPr lang="cs-CZ" i="1"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sz="quarter" idx="13"/>
          </p:nvPr>
        </p:nvSpPr>
        <p:spPr>
          <a:xfrm>
            <a:off x="561629" y="1340768"/>
            <a:ext cx="8064896" cy="2880320"/>
          </a:xfrm>
        </p:spPr>
        <p:txBody>
          <a:bodyPr>
            <a:normAutofit fontScale="92500"/>
          </a:bodyPr>
          <a:lstStyle/>
          <a:p>
            <a:pPr marL="45720" indent="0">
              <a:buNone/>
            </a:pPr>
            <a:r>
              <a:rPr lang="cs-CZ" b="1" dirty="0" smtClean="0">
                <a:latin typeface="Times New Roman" panose="02020603050405020304" pitchFamily="18" charset="0"/>
                <a:cs typeface="Times New Roman" panose="02020603050405020304" pitchFamily="18" charset="0"/>
              </a:rPr>
              <a:t>Předmět</a:t>
            </a:r>
            <a:r>
              <a:rPr lang="cs-CZ" dirty="0" smtClean="0">
                <a:latin typeface="Times New Roman" panose="02020603050405020304" pitchFamily="18" charset="0"/>
                <a:cs typeface="Times New Roman" panose="02020603050405020304" pitchFamily="18" charset="0"/>
              </a:rPr>
              <a:t> - Já a můj svět, Český jazyk</a:t>
            </a:r>
          </a:p>
          <a:p>
            <a:pPr marL="45720" indent="0">
              <a:buNone/>
            </a:pPr>
            <a:r>
              <a:rPr lang="cs-CZ" b="1" dirty="0" smtClean="0">
                <a:latin typeface="Times New Roman" panose="02020603050405020304" pitchFamily="18" charset="0"/>
                <a:cs typeface="Times New Roman" panose="02020603050405020304" pitchFamily="18" charset="0"/>
              </a:rPr>
              <a:t>Ročník</a:t>
            </a:r>
            <a:r>
              <a:rPr lang="cs-CZ" dirty="0" smtClean="0">
                <a:latin typeface="Times New Roman" panose="02020603050405020304" pitchFamily="18" charset="0"/>
                <a:cs typeface="Times New Roman" panose="02020603050405020304" pitchFamily="18" charset="0"/>
              </a:rPr>
              <a:t> - 2. ročník ZŠ</a:t>
            </a:r>
            <a:endParaRPr lang="cs-CZ" dirty="0">
              <a:latin typeface="Times New Roman" panose="02020603050405020304" pitchFamily="18" charset="0"/>
              <a:cs typeface="Times New Roman" panose="02020603050405020304" pitchFamily="18" charset="0"/>
            </a:endParaRPr>
          </a:p>
          <a:p>
            <a:pPr marL="45720" indent="0" algn="just">
              <a:buNone/>
            </a:pPr>
            <a:r>
              <a:rPr lang="cs-CZ" b="1" dirty="0" smtClean="0">
                <a:latin typeface="Times New Roman" panose="02020603050405020304" pitchFamily="18" charset="0"/>
                <a:cs typeface="Times New Roman" panose="02020603050405020304" pitchFamily="18" charset="0"/>
              </a:rPr>
              <a:t>Cíl hodiny </a:t>
            </a:r>
            <a:r>
              <a:rPr lang="cs-CZ" dirty="0" smtClean="0">
                <a:latin typeface="Times New Roman" panose="02020603050405020304" pitchFamily="18" charset="0"/>
                <a:cs typeface="Times New Roman" panose="02020603050405020304" pitchFamily="18" charset="0"/>
              </a:rPr>
              <a:t>-  seznámit žáky s dětmi cizího původu, sledovat  možnosti integrace, podpořit český jazyk, zdokonalit jazykovou komunikaci, zvýšit povědomí o jiných kulturách, vylepšit mezilidské vztahy</a:t>
            </a:r>
            <a:endParaRPr lang="cs-CZ" dirty="0">
              <a:latin typeface="Times New Roman" panose="02020603050405020304" pitchFamily="18" charset="0"/>
              <a:cs typeface="Times New Roman" panose="02020603050405020304" pitchFamily="18" charset="0"/>
            </a:endParaRPr>
          </a:p>
          <a:p>
            <a:pPr marL="45720" indent="0">
              <a:buNone/>
            </a:pPr>
            <a:r>
              <a:rPr lang="cs-CZ" b="1" dirty="0" smtClean="0">
                <a:latin typeface="Times New Roman" panose="02020603050405020304" pitchFamily="18" charset="0"/>
                <a:cs typeface="Times New Roman" panose="02020603050405020304" pitchFamily="18" charset="0"/>
              </a:rPr>
              <a:t>Časová dotace</a:t>
            </a:r>
            <a:r>
              <a:rPr lang="cs-CZ" dirty="0" smtClean="0">
                <a:latin typeface="Times New Roman" panose="02020603050405020304" pitchFamily="18" charset="0"/>
                <a:cs typeface="Times New Roman" panose="02020603050405020304" pitchFamily="18" charset="0"/>
              </a:rPr>
              <a:t> - 1 vyučovací hodina </a:t>
            </a:r>
          </a:p>
          <a:p>
            <a:pPr marL="45720" indent="0">
              <a:buNone/>
            </a:pPr>
            <a:r>
              <a:rPr lang="cs-CZ" b="1" dirty="0" smtClean="0">
                <a:latin typeface="Times New Roman" panose="02020603050405020304" pitchFamily="18" charset="0"/>
                <a:cs typeface="Times New Roman" panose="02020603050405020304" pitchFamily="18" charset="0"/>
              </a:rPr>
              <a:t>Program</a:t>
            </a:r>
            <a:r>
              <a:rPr lang="cs-CZ" dirty="0" smtClean="0">
                <a:latin typeface="Times New Roman" panose="02020603050405020304" pitchFamily="18" charset="0"/>
                <a:cs typeface="Times New Roman" panose="02020603050405020304" pitchFamily="18" charset="0"/>
              </a:rPr>
              <a:t> - </a:t>
            </a:r>
            <a:r>
              <a:rPr lang="cs-CZ" dirty="0" err="1" smtClean="0">
                <a:latin typeface="Times New Roman" panose="02020603050405020304" pitchFamily="18" charset="0"/>
                <a:cs typeface="Times New Roman" panose="02020603050405020304" pitchFamily="18" charset="0"/>
              </a:rPr>
              <a:t>ActivInspire</a:t>
            </a:r>
            <a:r>
              <a:rPr lang="cs-CZ" dirty="0" smtClean="0">
                <a:latin typeface="Times New Roman" panose="02020603050405020304" pitchFamily="18" charset="0"/>
                <a:cs typeface="Times New Roman" panose="02020603050405020304" pitchFamily="18" charset="0"/>
              </a:rPr>
              <a:t> </a:t>
            </a:r>
            <a:endParaRPr lang="cs-CZ" dirty="0">
              <a:latin typeface="Times New Roman" panose="02020603050405020304" pitchFamily="18" charset="0"/>
              <a:cs typeface="Times New Roman" panose="02020603050405020304" pitchFamily="18" charset="0"/>
            </a:endParaRPr>
          </a:p>
        </p:txBody>
      </p:sp>
      <p:pic>
        <p:nvPicPr>
          <p:cNvPr id="12" name="Obráze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49078"/>
            <a:ext cx="1888119" cy="2708922"/>
          </a:xfrm>
          <a:prstGeom prst="rect">
            <a:avLst/>
          </a:prstGeom>
        </p:spPr>
      </p:pic>
      <p:pic>
        <p:nvPicPr>
          <p:cNvPr id="13" name="Obráze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516" y="4149079"/>
            <a:ext cx="1809051" cy="2712221"/>
          </a:xfrm>
          <a:prstGeom prst="rect">
            <a:avLst/>
          </a:prstGeom>
        </p:spPr>
      </p:pic>
      <p:pic>
        <p:nvPicPr>
          <p:cNvPr id="14" name="Obrázek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666" y="4149078"/>
            <a:ext cx="1862849" cy="2715523"/>
          </a:xfrm>
          <a:prstGeom prst="rect">
            <a:avLst/>
          </a:prstGeom>
        </p:spPr>
      </p:pic>
      <p:pic>
        <p:nvPicPr>
          <p:cNvPr id="15" name="Obrázek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3277" y="4149078"/>
            <a:ext cx="1841600" cy="2712223"/>
          </a:xfrm>
          <a:prstGeom prst="rect">
            <a:avLst/>
          </a:prstGeom>
        </p:spPr>
      </p:pic>
      <p:pic>
        <p:nvPicPr>
          <p:cNvPr id="16" name="Obrázek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2999" y="4149078"/>
            <a:ext cx="1948522" cy="2708921"/>
          </a:xfrm>
          <a:prstGeom prst="rect">
            <a:avLst/>
          </a:prstGeom>
        </p:spPr>
      </p:pic>
    </p:spTree>
    <p:extLst>
      <p:ext uri="{BB962C8B-B14F-4D97-AF65-F5344CB8AC3E}">
        <p14:creationId xmlns:p14="http://schemas.microsoft.com/office/powerpoint/2010/main" val="2835503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9632" y="332656"/>
            <a:ext cx="6512511" cy="1143000"/>
          </a:xfrm>
        </p:spPr>
        <p:txBody>
          <a:bodyPr/>
          <a:lstStyle/>
          <a:p>
            <a:pPr marL="0" indent="0" algn="ctr">
              <a:buNone/>
            </a:pPr>
            <a:r>
              <a:rPr lang="cs-CZ" i="1" dirty="0" smtClean="0">
                <a:latin typeface="Times New Roman" panose="02020603050405020304" pitchFamily="18" charset="0"/>
                <a:cs typeface="Times New Roman" panose="02020603050405020304" pitchFamily="18" charset="0"/>
              </a:rPr>
              <a:t>Úkoly a otázky</a:t>
            </a:r>
            <a:endParaRPr lang="cs-CZ" i="1"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sz="quarter" idx="13"/>
          </p:nvPr>
        </p:nvSpPr>
        <p:spPr>
          <a:xfrm>
            <a:off x="467544" y="1340768"/>
            <a:ext cx="6696744" cy="5184576"/>
          </a:xfrm>
        </p:spPr>
        <p:txBody>
          <a:bodyPr>
            <a:normAutofit fontScale="77500" lnSpcReduction="20000"/>
          </a:bodyPr>
          <a:lstStyle/>
          <a:p>
            <a:pPr algn="just">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Podtrhněte nebo zvýrazněte všechny země, o kterých se v textu mluví.</a:t>
            </a:r>
          </a:p>
          <a:p>
            <a:pPr algn="just">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Dokážete podobným způsobem popsat svoji třídu?</a:t>
            </a:r>
          </a:p>
          <a:p>
            <a:pPr algn="just">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Poznáš, jak se děti z mé třídy jmenují? Přiřaď každému jeho jméno schované pod tabulí. Popis ti pomůže.</a:t>
            </a:r>
          </a:p>
          <a:p>
            <a:pPr algn="just">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Dokážeš k dětem a učiteli přiřadit zemi, ze které pochází? Jak nás pozdraví? Možná vám poradí děti z vaší třídy. Jak pozdravíte vy? Správné přiřazení si můžeš zkontrolovat zvukovým záznamem.</a:t>
            </a:r>
          </a:p>
          <a:p>
            <a:pPr algn="just">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Jak se zachováte, když k vám do třídy přijde nový žák, který nerozumí moc dobře česky?</a:t>
            </a:r>
          </a:p>
          <a:p>
            <a:pPr algn="just">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Je správné hodnotit někoho podle barvy vlasů?</a:t>
            </a:r>
          </a:p>
          <a:p>
            <a:pPr algn="just">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Zkus vyprávět podobným způsobem o své rodině.</a:t>
            </a:r>
          </a:p>
          <a:p>
            <a:pPr algn="just">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Znáte někoho z Vietnamu, komu se říká českým jménem? </a:t>
            </a:r>
            <a:r>
              <a:rPr lang="cs-CZ" dirty="0" smtClean="0">
                <a:latin typeface="Times New Roman" panose="02020603050405020304" pitchFamily="18" charset="0"/>
                <a:cs typeface="Times New Roman" panose="02020603050405020304" pitchFamily="18" charset="0"/>
              </a:rPr>
              <a:t>Mají </a:t>
            </a:r>
            <a:r>
              <a:rPr lang="cs-CZ" dirty="0">
                <a:latin typeface="Times New Roman" panose="02020603050405020304" pitchFamily="18" charset="0"/>
                <a:cs typeface="Times New Roman" panose="02020603050405020304" pitchFamily="18" charset="0"/>
              </a:rPr>
              <a:t>tyto děti své české jméno rády, nebo by raději slyšely vietnamské jméno?</a:t>
            </a:r>
          </a:p>
          <a:p>
            <a:pPr algn="just">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Je správné posuzovat lidi podle barvy kůže?</a:t>
            </a:r>
          </a:p>
          <a:p>
            <a:pPr algn="just">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Dokážeš si představit, že se teď přestěhuješ do nové země a musíš nastoupit do nové školy? Jak se budeš cítit?</a:t>
            </a:r>
          </a:p>
          <a:p>
            <a:pPr algn="just">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Dokážete vymyslet další pravidla chování</a:t>
            </a:r>
            <a:r>
              <a:rPr lang="cs-CZ" dirty="0" smtClean="0">
                <a:latin typeface="Times New Roman" panose="02020603050405020304" pitchFamily="18" charset="0"/>
                <a:cs typeface="Times New Roman" panose="02020603050405020304" pitchFamily="18" charset="0"/>
              </a:rPr>
              <a:t>?</a:t>
            </a:r>
          </a:p>
          <a:p>
            <a:pPr marL="45720" indent="0">
              <a:buNone/>
            </a:pPr>
            <a:endParaRPr lang="cs-CZ" dirty="0">
              <a:latin typeface="Times New Roman" panose="02020603050405020304" pitchFamily="18" charset="0"/>
              <a:cs typeface="Times New Roman" panose="02020603050405020304" pitchFamily="18" charset="0"/>
            </a:endParaRPr>
          </a:p>
        </p:txBody>
      </p:sp>
      <p:pic>
        <p:nvPicPr>
          <p:cNvPr id="4" name="Obrázek 3"/>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82272" y1="36111" x2="82272" y2="36111"/>
                        <a14:foregroundMark x1="49113" y1="60966" x2="49113" y2="60966"/>
                      </a14:backgroundRemoval>
                    </a14:imgEffect>
                  </a14:imgLayer>
                </a14:imgProps>
              </a:ext>
              <a:ext uri="{28A0092B-C50C-407E-A947-70E740481C1C}">
                <a14:useLocalDpi xmlns:a14="http://schemas.microsoft.com/office/drawing/2010/main" val="0"/>
              </a:ext>
            </a:extLst>
          </a:blip>
          <a:stretch>
            <a:fillRect/>
          </a:stretch>
        </p:blipFill>
        <p:spPr>
          <a:xfrm rot="5400000">
            <a:off x="4819464" y="1885392"/>
            <a:ext cx="5949280" cy="4427984"/>
          </a:xfrm>
          <a:prstGeom prst="rect">
            <a:avLst/>
          </a:prstGeom>
        </p:spPr>
      </p:pic>
    </p:spTree>
    <p:extLst>
      <p:ext uri="{BB962C8B-B14F-4D97-AF65-F5344CB8AC3E}">
        <p14:creationId xmlns:p14="http://schemas.microsoft.com/office/powerpoint/2010/main" val="1962905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619672" y="188640"/>
            <a:ext cx="5966666" cy="1008112"/>
          </a:xfrm>
        </p:spPr>
        <p:txBody>
          <a:bodyPr/>
          <a:lstStyle/>
          <a:p>
            <a:pPr marL="0" indent="0" algn="ctr">
              <a:buNone/>
            </a:pPr>
            <a:r>
              <a:rPr lang="cs-CZ" i="1" dirty="0" smtClean="0">
                <a:latin typeface="Times New Roman" panose="02020603050405020304" pitchFamily="18" charset="0"/>
                <a:cs typeface="Times New Roman" panose="02020603050405020304" pitchFamily="18" charset="0"/>
              </a:rPr>
              <a:t>Projektové dny</a:t>
            </a:r>
            <a:endParaRPr lang="cs-CZ" i="1" dirty="0">
              <a:latin typeface="Times New Roman" panose="02020603050405020304" pitchFamily="18" charset="0"/>
              <a:cs typeface="Times New Roman" panose="02020603050405020304" pitchFamily="18" charset="0"/>
            </a:endParaRPr>
          </a:p>
        </p:txBody>
      </p:sp>
      <p:sp>
        <p:nvSpPr>
          <p:cNvPr id="2" name="Zástupný symbol pro text 1"/>
          <p:cNvSpPr>
            <a:spLocks noGrp="1"/>
          </p:cNvSpPr>
          <p:nvPr>
            <p:ph type="body" idx="1"/>
          </p:nvPr>
        </p:nvSpPr>
        <p:spPr>
          <a:xfrm>
            <a:off x="899592" y="1340768"/>
            <a:ext cx="7416824" cy="4752528"/>
          </a:xfrm>
        </p:spPr>
        <p:txBody>
          <a:bodyPr>
            <a:normAutofit lnSpcReduction="10000"/>
          </a:bodyPr>
          <a:lstStyle/>
          <a:p>
            <a:pPr algn="just"/>
            <a:r>
              <a:rPr lang="cs-CZ" dirty="0" smtClean="0">
                <a:latin typeface="Times New Roman" panose="02020603050405020304" pitchFamily="18" charset="0"/>
                <a:cs typeface="Times New Roman" panose="02020603050405020304" pitchFamily="18" charset="0"/>
              </a:rPr>
              <a:t>Na úvodní hodinu o „Naší třídě“ navazovaly 4 projektové dny.</a:t>
            </a:r>
          </a:p>
          <a:p>
            <a:pPr algn="just"/>
            <a:r>
              <a:rPr lang="cs-CZ" dirty="0">
                <a:latin typeface="Times New Roman" panose="02020603050405020304" pitchFamily="18" charset="0"/>
                <a:cs typeface="Times New Roman" panose="02020603050405020304" pitchFamily="18" charset="0"/>
              </a:rPr>
              <a:t>Děti „cizinci,“ kteří chodí k nám do školy, se sice ve velké míře již v České republice narodily, ale v rodinách však stále hovoří jazykem rodičů, dodržují kulturní tradice a snaží se udržovat svou původní identitu. </a:t>
            </a:r>
          </a:p>
          <a:p>
            <a:pPr algn="just"/>
            <a:r>
              <a:rPr lang="cs-CZ" dirty="0" smtClean="0">
                <a:latin typeface="Times New Roman" panose="02020603050405020304" pitchFamily="18" charset="0"/>
                <a:cs typeface="Times New Roman" panose="02020603050405020304" pitchFamily="18" charset="0"/>
              </a:rPr>
              <a:t>Projektových dnů </a:t>
            </a:r>
            <a:r>
              <a:rPr lang="cs-CZ" dirty="0">
                <a:latin typeface="Times New Roman" panose="02020603050405020304" pitchFamily="18" charset="0"/>
                <a:cs typeface="Times New Roman" panose="02020603050405020304" pitchFamily="18" charset="0"/>
              </a:rPr>
              <a:t>se zúčastnilo 15 tříd 1. stupně. Žáci úspěšně prezentovali své země a všichni byli hrdí, že mohou o svém původu hovořit před ostatními a přiblížit jim trochu jiný způsob života</a:t>
            </a:r>
            <a:r>
              <a:rPr lang="cs-CZ" dirty="0" smtClean="0">
                <a:latin typeface="Times New Roman" panose="02020603050405020304" pitchFamily="18" charset="0"/>
                <a:cs typeface="Times New Roman" panose="02020603050405020304" pitchFamily="18" charset="0"/>
              </a:rPr>
              <a:t>.</a:t>
            </a:r>
          </a:p>
          <a:p>
            <a:pPr algn="just"/>
            <a:r>
              <a:rPr lang="cs-CZ" dirty="0" smtClean="0">
                <a:latin typeface="Times New Roman" panose="02020603050405020304" pitchFamily="18" charset="0"/>
                <a:cs typeface="Times New Roman" panose="02020603050405020304" pitchFamily="18" charset="0"/>
              </a:rPr>
              <a:t>Ve velké míře se nám do projektu zapojili také rodiče dětí. Někteří nám přišli představit národní kroje, jiní uvařili tradiční speciality. Mohli jsme také vyslechnout pohádky v několika jazycích, kdy rodiče četli a děti překládaly spolužákům. Seznámili jsme se s písmem, jazykem, hudbou, kulturou, odíváním, náboženstvím, tradicemi… </a:t>
            </a:r>
          </a:p>
          <a:p>
            <a:pPr algn="ctr"/>
            <a:r>
              <a:rPr lang="cs-CZ" dirty="0" smtClean="0">
                <a:latin typeface="Times New Roman" panose="02020603050405020304" pitchFamily="18" charset="0"/>
                <a:cs typeface="Times New Roman" panose="02020603050405020304" pitchFamily="18" charset="0"/>
                <a:hlinkClick r:id="rId2"/>
              </a:rPr>
              <a:t>https://youtu.be/MO4aM81LgIE</a:t>
            </a:r>
            <a:endParaRPr lang="cs-CZ"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7914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305139" y="1185065"/>
            <a:ext cx="4446405" cy="5324535"/>
          </a:xfrm>
          <a:prstGeom prst="rect">
            <a:avLst/>
          </a:prstGeom>
        </p:spPr>
        <p:txBody>
          <a:bodyPr wrap="square">
            <a:spAutoFit/>
          </a:bodyPr>
          <a:lstStyle/>
          <a:p>
            <a:pPr algn="just"/>
            <a:r>
              <a:rPr lang="cs-CZ" sz="2000" dirty="0">
                <a:latin typeface="Times New Roman" panose="02020603050405020304" pitchFamily="18" charset="0"/>
                <a:cs typeface="Times New Roman" panose="02020603050405020304" pitchFamily="18" charset="0"/>
              </a:rPr>
              <a:t>Základním </a:t>
            </a:r>
            <a:r>
              <a:rPr lang="cs-CZ" sz="2000" dirty="0" smtClean="0">
                <a:latin typeface="Times New Roman" panose="02020603050405020304" pitchFamily="18" charset="0"/>
                <a:cs typeface="Times New Roman" panose="02020603050405020304" pitchFamily="18" charset="0"/>
              </a:rPr>
              <a:t>cílem projektu </a:t>
            </a:r>
            <a:r>
              <a:rPr lang="cs-CZ" sz="2000" dirty="0">
                <a:latin typeface="Times New Roman" panose="02020603050405020304" pitchFamily="18" charset="0"/>
                <a:cs typeface="Times New Roman" panose="02020603050405020304" pitchFamily="18" charset="0"/>
              </a:rPr>
              <a:t>ve třetím roce je samostatná aktivní práce </a:t>
            </a:r>
            <a:r>
              <a:rPr lang="cs-CZ" sz="2000" dirty="0" smtClean="0">
                <a:latin typeface="Times New Roman" panose="02020603050405020304" pitchFamily="18" charset="0"/>
                <a:cs typeface="Times New Roman" panose="02020603050405020304" pitchFamily="18" charset="0"/>
              </a:rPr>
              <a:t>dětí „cizinců“ na </a:t>
            </a:r>
            <a:r>
              <a:rPr lang="cs-CZ" sz="2000" dirty="0">
                <a:latin typeface="Times New Roman" panose="02020603050405020304" pitchFamily="18" charset="0"/>
                <a:cs typeface="Times New Roman" panose="02020603050405020304" pitchFamily="18" charset="0"/>
              </a:rPr>
              <a:t>poznávání národních památek </a:t>
            </a:r>
            <a:r>
              <a:rPr lang="cs-CZ" sz="2000" dirty="0" smtClean="0">
                <a:latin typeface="Times New Roman" panose="02020603050405020304" pitchFamily="18" charset="0"/>
                <a:cs typeface="Times New Roman" panose="02020603050405020304" pitchFamily="18" charset="0"/>
              </a:rPr>
              <a:t>naší země. Žáci si vytváří vztah k těmto památkám a  přenáší ho do země vlastního </a:t>
            </a:r>
            <a:r>
              <a:rPr lang="cs-CZ" sz="2000" dirty="0">
                <a:latin typeface="Times New Roman" panose="02020603050405020304" pitchFamily="18" charset="0"/>
                <a:cs typeface="Times New Roman" panose="02020603050405020304" pitchFamily="18" charset="0"/>
              </a:rPr>
              <a:t>původu. </a:t>
            </a:r>
            <a:r>
              <a:rPr lang="cs-CZ" sz="2000" dirty="0" smtClean="0">
                <a:latin typeface="Times New Roman" panose="02020603050405020304" pitchFamily="18" charset="0"/>
                <a:cs typeface="Times New Roman" panose="02020603050405020304" pitchFamily="18" charset="0"/>
              </a:rPr>
              <a:t>Škola pořádá společné </a:t>
            </a:r>
            <a:r>
              <a:rPr lang="cs-CZ" sz="2000" dirty="0">
                <a:latin typeface="Times New Roman" panose="02020603050405020304" pitchFamily="18" charset="0"/>
                <a:cs typeface="Times New Roman" panose="02020603050405020304" pitchFamily="18" charset="0"/>
              </a:rPr>
              <a:t>výjezdy celých </a:t>
            </a:r>
            <a:r>
              <a:rPr lang="cs-CZ" sz="2000" dirty="0" smtClean="0">
                <a:latin typeface="Times New Roman" panose="02020603050405020304" pitchFamily="18" charset="0"/>
                <a:cs typeface="Times New Roman" panose="02020603050405020304" pitchFamily="18" charset="0"/>
              </a:rPr>
              <a:t>tříd, které poznávají národní památky, zpracovávají historii a poznatky </a:t>
            </a:r>
            <a:r>
              <a:rPr lang="cs-CZ" sz="2000" dirty="0">
                <a:latin typeface="Times New Roman" panose="02020603050405020304" pitchFamily="18" charset="0"/>
                <a:cs typeface="Times New Roman" panose="02020603050405020304" pitchFamily="18" charset="0"/>
              </a:rPr>
              <a:t>o památkovém objektu očima migrantů v jejich národním </a:t>
            </a:r>
            <a:r>
              <a:rPr lang="cs-CZ" sz="2000" dirty="0" smtClean="0">
                <a:latin typeface="Times New Roman" panose="02020603050405020304" pitchFamily="18" charset="0"/>
                <a:cs typeface="Times New Roman" panose="02020603050405020304" pitchFamily="18" charset="0"/>
              </a:rPr>
              <a:t>jazyce. Výsledným objektem bude mapa památek UNESCO </a:t>
            </a:r>
            <a:r>
              <a:rPr lang="cs-CZ" sz="2000" dirty="0" smtClean="0">
                <a:latin typeface="Times New Roman" panose="02020603050405020304" pitchFamily="18" charset="0"/>
                <a:cs typeface="Times New Roman" panose="02020603050405020304" pitchFamily="18" charset="0"/>
              </a:rPr>
              <a:t>ve třinácti </a:t>
            </a:r>
            <a:r>
              <a:rPr lang="cs-CZ" sz="2000" dirty="0" smtClean="0">
                <a:latin typeface="Times New Roman" panose="02020603050405020304" pitchFamily="18" charset="0"/>
                <a:cs typeface="Times New Roman" panose="02020603050405020304" pitchFamily="18" charset="0"/>
              </a:rPr>
              <a:t>různých jazycích</a:t>
            </a:r>
            <a:r>
              <a:rPr lang="cs-CZ" sz="2000" dirty="0" smtClean="0">
                <a:latin typeface="Times New Roman" panose="02020603050405020304" pitchFamily="18" charset="0"/>
                <a:cs typeface="Times New Roman" panose="02020603050405020304" pitchFamily="18" charset="0"/>
              </a:rPr>
              <a:t>.</a:t>
            </a:r>
          </a:p>
          <a:p>
            <a:pPr algn="just"/>
            <a:r>
              <a:rPr lang="cs-CZ" sz="2000" dirty="0" smtClean="0">
                <a:latin typeface="Times New Roman" panose="02020603050405020304" pitchFamily="18" charset="0"/>
                <a:cs typeface="Times New Roman" panose="02020603050405020304" pitchFamily="18" charset="0"/>
              </a:rPr>
              <a:t>Součástí je také přiznání autorských práv žáků k vytvořenému dokumentu. </a:t>
            </a:r>
            <a:endParaRPr lang="cs-CZ" sz="2000" dirty="0" smtClean="0">
              <a:latin typeface="Times New Roman" panose="02020603050405020304" pitchFamily="18" charset="0"/>
              <a:cs typeface="Times New Roman" panose="02020603050405020304" pitchFamily="18" charset="0"/>
            </a:endParaRPr>
          </a:p>
          <a:p>
            <a:pPr algn="just"/>
            <a:endParaRPr lang="cs-CZ" sz="2000" dirty="0" smtClean="0">
              <a:latin typeface="Times New Roman" panose="02020603050405020304" pitchFamily="18" charset="0"/>
              <a:cs typeface="Times New Roman" panose="02020603050405020304" pitchFamily="18" charset="0"/>
            </a:endParaRPr>
          </a:p>
          <a:p>
            <a:pPr algn="ctr"/>
            <a:r>
              <a:rPr lang="cs-CZ" sz="2000" dirty="0" smtClean="0">
                <a:hlinkClick r:id="rId2"/>
              </a:rPr>
              <a:t>http://sfsn.lupacovka.cz/?p=1408</a:t>
            </a:r>
            <a:endParaRPr lang="cs-CZ" sz="2000" dirty="0"/>
          </a:p>
        </p:txBody>
      </p:sp>
      <p:pic>
        <p:nvPicPr>
          <p:cNvPr id="5" name="Obrázek 4"/>
          <p:cNvPicPr>
            <a:picLocks noChangeAspect="1"/>
          </p:cNvPicPr>
          <p:nvPr/>
        </p:nvPicPr>
        <p:blipFill>
          <a:blip r:embed="rId3"/>
          <a:stretch>
            <a:fillRect/>
          </a:stretch>
        </p:blipFill>
        <p:spPr>
          <a:xfrm>
            <a:off x="5859880" y="1081101"/>
            <a:ext cx="3164615" cy="2243622"/>
          </a:xfrm>
          <a:prstGeom prst="rect">
            <a:avLst/>
          </a:prstGeom>
        </p:spPr>
      </p:pic>
      <p:sp>
        <p:nvSpPr>
          <p:cNvPr id="2" name="Nadpis 1"/>
          <p:cNvSpPr>
            <a:spLocks noGrp="1"/>
          </p:cNvSpPr>
          <p:nvPr>
            <p:ph type="title"/>
          </p:nvPr>
        </p:nvSpPr>
        <p:spPr>
          <a:xfrm>
            <a:off x="1403648" y="265447"/>
            <a:ext cx="6512511" cy="1143000"/>
          </a:xfrm>
        </p:spPr>
        <p:txBody>
          <a:bodyPr/>
          <a:lstStyle/>
          <a:p>
            <a:pPr marL="0" indent="0" algn="ctr">
              <a:buNone/>
            </a:pPr>
            <a:r>
              <a:rPr lang="cs-CZ" i="1" dirty="0" smtClean="0">
                <a:latin typeface="Times New Roman" panose="02020603050405020304" pitchFamily="18" charset="0"/>
                <a:cs typeface="Times New Roman" panose="02020603050405020304" pitchFamily="18" charset="0"/>
              </a:rPr>
              <a:t>Třetí rok projektu</a:t>
            </a:r>
            <a:endParaRPr lang="cs-CZ" i="1" dirty="0">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24" y="3486256"/>
            <a:ext cx="2337073" cy="3322369"/>
          </a:xfrm>
          <a:prstGeom prst="rect">
            <a:avLst/>
          </a:prstGeom>
        </p:spPr>
      </p:pic>
    </p:spTree>
    <p:extLst>
      <p:ext uri="{BB962C8B-B14F-4D97-AF65-F5344CB8AC3E}">
        <p14:creationId xmlns:p14="http://schemas.microsoft.com/office/powerpoint/2010/main" val="2452635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76" y="5818119"/>
            <a:ext cx="1856621" cy="1039880"/>
          </a:xfrm>
          <a:prstGeom prst="rect">
            <a:avLst/>
          </a:prstGeom>
        </p:spPr>
      </p:pic>
      <p:sp>
        <p:nvSpPr>
          <p:cNvPr id="2" name="Nadpis 1"/>
          <p:cNvSpPr>
            <a:spLocks noGrp="1"/>
          </p:cNvSpPr>
          <p:nvPr>
            <p:ph type="title"/>
          </p:nvPr>
        </p:nvSpPr>
        <p:spPr>
          <a:xfrm>
            <a:off x="1331640" y="332656"/>
            <a:ext cx="5966666" cy="1080120"/>
          </a:xfrm>
        </p:spPr>
        <p:txBody>
          <a:bodyPr/>
          <a:lstStyle/>
          <a:p>
            <a:pPr marL="0" indent="0">
              <a:buNone/>
            </a:pPr>
            <a:r>
              <a:rPr lang="cs-CZ" i="1" dirty="0" smtClean="0"/>
              <a:t>Integrace na druhou</a:t>
            </a:r>
            <a:endParaRPr lang="cs-CZ" i="1" dirty="0"/>
          </a:p>
        </p:txBody>
      </p:sp>
      <p:sp>
        <p:nvSpPr>
          <p:cNvPr id="3" name="Zástupný symbol pro text 2"/>
          <p:cNvSpPr>
            <a:spLocks noGrp="1"/>
          </p:cNvSpPr>
          <p:nvPr>
            <p:ph type="body" idx="1"/>
          </p:nvPr>
        </p:nvSpPr>
        <p:spPr>
          <a:xfrm>
            <a:off x="827584" y="1513088"/>
            <a:ext cx="7416824" cy="3179057"/>
          </a:xfrm>
        </p:spPr>
        <p:txBody>
          <a:bodyPr>
            <a:normAutofit lnSpcReduction="10000"/>
          </a:bodyPr>
          <a:lstStyle/>
          <a:p>
            <a:pPr algn="just"/>
            <a:r>
              <a:rPr lang="cs-CZ" dirty="0" smtClean="0">
                <a:latin typeface="Times New Roman" panose="02020603050405020304" pitchFamily="18" charset="0"/>
                <a:cs typeface="Times New Roman" panose="02020603050405020304" pitchFamily="18" charset="0"/>
              </a:rPr>
              <a:t>Nové </a:t>
            </a:r>
            <a:r>
              <a:rPr lang="cs-CZ" dirty="0">
                <a:latin typeface="Times New Roman" panose="02020603050405020304" pitchFamily="18" charset="0"/>
                <a:cs typeface="Times New Roman" panose="02020603050405020304" pitchFamily="18" charset="0"/>
              </a:rPr>
              <a:t>informační a komunikační technologie zásadním </a:t>
            </a:r>
            <a:r>
              <a:rPr lang="cs-CZ" dirty="0" smtClean="0">
                <a:latin typeface="Times New Roman" panose="02020603050405020304" pitchFamily="18" charset="0"/>
                <a:cs typeface="Times New Roman" panose="02020603050405020304" pitchFamily="18" charset="0"/>
              </a:rPr>
              <a:t>způsobem </a:t>
            </a:r>
            <a:r>
              <a:rPr lang="cs-CZ" dirty="0">
                <a:latin typeface="Times New Roman" panose="02020603050405020304" pitchFamily="18" charset="0"/>
                <a:cs typeface="Times New Roman" panose="02020603050405020304" pitchFamily="18" charset="0"/>
              </a:rPr>
              <a:t>mění životní styl dnešní </a:t>
            </a:r>
            <a:r>
              <a:rPr lang="cs-CZ" dirty="0" smtClean="0">
                <a:latin typeface="Times New Roman" panose="02020603050405020304" pitchFamily="18" charset="0"/>
                <a:cs typeface="Times New Roman" panose="02020603050405020304" pitchFamily="18" charset="0"/>
              </a:rPr>
              <a:t>generace</a:t>
            </a:r>
            <a:r>
              <a:rPr lang="cs-CZ" dirty="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 Využívání interaktivních technologií ve výuce je již zcela přirozené. Stejně tak přirozený je i posun ve vývoji a modernizaci těchto technologií. Součástí vyučování se stávají chytré mobilní telefony</a:t>
            </a:r>
            <a:r>
              <a:rPr lang="cs-CZ" dirty="0">
                <a:latin typeface="Times New Roman" panose="02020603050405020304" pitchFamily="18" charset="0"/>
                <a:cs typeface="Times New Roman" panose="02020603050405020304" pitchFamily="18" charset="0"/>
              </a:rPr>
              <a:t> </a:t>
            </a:r>
            <a:r>
              <a:rPr lang="cs-CZ" dirty="0" smtClean="0">
                <a:latin typeface="Times New Roman" panose="02020603050405020304" pitchFamily="18" charset="0"/>
                <a:cs typeface="Times New Roman" panose="02020603050405020304" pitchFamily="18" charset="0"/>
              </a:rPr>
              <a:t>a tablety.</a:t>
            </a:r>
          </a:p>
          <a:p>
            <a:pPr algn="just"/>
            <a:r>
              <a:rPr lang="cs-CZ" dirty="0" smtClean="0">
                <a:latin typeface="Times New Roman" panose="02020603050405020304" pitchFamily="18" charset="0"/>
                <a:cs typeface="Times New Roman" panose="02020603050405020304" pitchFamily="18" charset="0"/>
              </a:rPr>
              <a:t>Také v našem projektu mohly děti využívat vlastní technologie ať již pro různé vyhledávání informací na internetu či využití aplikací překladačů, které dětem „cizincům“ pomáhají lépe porozumět českému </a:t>
            </a:r>
            <a:r>
              <a:rPr lang="cs-CZ" dirty="0" smtClean="0">
                <a:latin typeface="Times New Roman" panose="02020603050405020304" pitchFamily="18" charset="0"/>
                <a:cs typeface="Times New Roman" panose="02020603050405020304" pitchFamily="18" charset="0"/>
              </a:rPr>
              <a:t>jazyku ale také duševnímu právům a ochrany vlastnictví autorských práv druhých.</a:t>
            </a:r>
            <a:endParaRPr lang="cs-CZ" dirty="0" smtClean="0">
              <a:latin typeface="Times New Roman" panose="02020603050405020304" pitchFamily="18" charset="0"/>
              <a:cs typeface="Times New Roman" panose="02020603050405020304" pitchFamily="18" charset="0"/>
            </a:endParaRPr>
          </a:p>
          <a:p>
            <a:pPr algn="just"/>
            <a:endParaRPr lang="cs-CZ" dirty="0">
              <a:latin typeface="Times New Roman" panose="02020603050405020304" pitchFamily="18" charset="0"/>
              <a:cs typeface="Times New Roman" panose="02020603050405020304" pitchFamily="18" charset="0"/>
            </a:endParaRPr>
          </a:p>
        </p:txBody>
      </p:sp>
      <p:pic>
        <p:nvPicPr>
          <p:cNvPr id="4" name="obrázek 3" descr="http://weekagainstracism.eu/wp-content/themes/arw/img/arw-logo.png"/>
          <p:cNvPicPr/>
          <p:nvPr/>
        </p:nvPicPr>
        <p:blipFill>
          <a:blip r:embed="rId3">
            <a:extLst>
              <a:ext uri="{28A0092B-C50C-407E-A947-70E740481C1C}">
                <a14:useLocalDpi xmlns:a14="http://schemas.microsoft.com/office/drawing/2010/main" val="0"/>
              </a:ext>
            </a:extLst>
          </a:blip>
          <a:srcRect/>
          <a:stretch>
            <a:fillRect/>
          </a:stretch>
        </p:blipFill>
        <p:spPr bwMode="auto">
          <a:xfrm>
            <a:off x="4314973" y="4254973"/>
            <a:ext cx="1216342" cy="1502982"/>
          </a:xfrm>
          <a:prstGeom prst="rect">
            <a:avLst/>
          </a:prstGeom>
          <a:noFill/>
          <a:ln>
            <a:noFill/>
          </a:ln>
        </p:spPr>
      </p:pic>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2371" y="4945106"/>
            <a:ext cx="2081268" cy="474529"/>
          </a:xfrm>
          <a:prstGeom prst="rect">
            <a:avLst/>
          </a:prstGeom>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4168" y="5805263"/>
            <a:ext cx="1407544" cy="1052736"/>
          </a:xfrm>
          <a:prstGeom prst="rect">
            <a:avLst/>
          </a:prstGeom>
        </p:spPr>
      </p:pic>
      <p:pic>
        <p:nvPicPr>
          <p:cNvPr id="7" name="Obráze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8181" y="5805264"/>
            <a:ext cx="1747511" cy="1052735"/>
          </a:xfrm>
          <a:prstGeom prst="rect">
            <a:avLst/>
          </a:prstGeom>
          <a:effectLst>
            <a:glow rad="127000">
              <a:schemeClr val="accent1">
                <a:alpha val="0"/>
              </a:schemeClr>
            </a:glow>
          </a:effectLst>
        </p:spPr>
      </p:pic>
      <p:pic>
        <p:nvPicPr>
          <p:cNvPr id="8" name="Obrázek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7784" y="5815198"/>
            <a:ext cx="2092826" cy="1042802"/>
          </a:xfrm>
          <a:prstGeom prst="rect">
            <a:avLst/>
          </a:prstGeom>
        </p:spPr>
      </p:pic>
      <p:pic>
        <p:nvPicPr>
          <p:cNvPr id="9" name="Obrázek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7061" y="4612083"/>
            <a:ext cx="2079958" cy="1039979"/>
          </a:xfrm>
          <a:prstGeom prst="rect">
            <a:avLst/>
          </a:prstGeom>
        </p:spPr>
      </p:pic>
      <p:pic>
        <p:nvPicPr>
          <p:cNvPr id="12" name="Obrázek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404" y="5805264"/>
            <a:ext cx="1056346" cy="1052735"/>
          </a:xfrm>
          <a:prstGeom prst="rect">
            <a:avLst/>
          </a:prstGeom>
        </p:spPr>
      </p:pic>
      <p:pic>
        <p:nvPicPr>
          <p:cNvPr id="14" name="Obrázek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27809" y="5805263"/>
            <a:ext cx="1716191" cy="1052735"/>
          </a:xfrm>
          <a:prstGeom prst="rect">
            <a:avLst/>
          </a:prstGeom>
        </p:spPr>
      </p:pic>
    </p:spTree>
    <p:extLst>
      <p:ext uri="{BB962C8B-B14F-4D97-AF65-F5344CB8AC3E}">
        <p14:creationId xmlns:p14="http://schemas.microsoft.com/office/powerpoint/2010/main" val="978057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Aerodynamika">
  <a:themeElements>
    <a:clrScheme name="Aerodynamik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ka">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ka">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710</TotalTime>
  <Words>853</Words>
  <Application>Microsoft Office PowerPoint</Application>
  <PresentationFormat>Předvádění na obrazovce (4:3)</PresentationFormat>
  <Paragraphs>48</Paragraphs>
  <Slides>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9</vt:i4>
      </vt:variant>
    </vt:vector>
  </HeadingPairs>
  <TitlesOfParts>
    <vt:vector size="14" baseType="lpstr">
      <vt:lpstr>Arial</vt:lpstr>
      <vt:lpstr>Georgia</vt:lpstr>
      <vt:lpstr>Times New Roman</vt:lpstr>
      <vt:lpstr>Trebuchet MS</vt:lpstr>
      <vt:lpstr>Aerodynamika</vt:lpstr>
      <vt:lpstr>      SO FAR SO NEAR Projekt zaměřený na integraci cizinců      Úvodní hodina „Naše třída“ Metodika  Mgr. Tereza Včelová </vt:lpstr>
      <vt:lpstr>Úvod</vt:lpstr>
      <vt:lpstr>Struktura projektu</vt:lpstr>
      <vt:lpstr>„Naše třída“</vt:lpstr>
      <vt:lpstr> Specifikace</vt:lpstr>
      <vt:lpstr>Úkoly a otázky</vt:lpstr>
      <vt:lpstr>Projektové dny</vt:lpstr>
      <vt:lpstr>Třetí rok projektu</vt:lpstr>
      <vt:lpstr>Integrace na druhou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Integrace cizinců Úvodní hodina „Naše třída“</dc:title>
  <dc:creator>Tereza</dc:creator>
  <cp:lastModifiedBy>milan hausner</cp:lastModifiedBy>
  <cp:revision>56</cp:revision>
  <dcterms:created xsi:type="dcterms:W3CDTF">2015-10-17T07:51:42Z</dcterms:created>
  <dcterms:modified xsi:type="dcterms:W3CDTF">2015-11-17T09:50:07Z</dcterms:modified>
</cp:coreProperties>
</file>