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65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6858000" cy="9144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6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Se&#353;i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cs-CZ" sz="2400" b="1">
                <a:solidFill>
                  <a:schemeClr val="lt1"/>
                </a:solidFill>
                <a:latin typeface="+mn-lt"/>
                <a:ea typeface="+mn-ea"/>
                <a:cs typeface="+mn-cs"/>
              </a:rPr>
              <a:t>Test paměti - výsledky</a:t>
            </a:r>
            <a:endParaRPr lang="cs-CZ" sz="2400" b="1"/>
          </a:p>
        </c:rich>
      </c:tx>
      <c:layout/>
      <c:overlay val="0"/>
      <c:spPr>
        <a:solidFill>
          <a:schemeClr val="accent4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1. sada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List1!$A$2:$A$7</c:f>
              <c:strCache>
                <c:ptCount val="6"/>
                <c:pt idx="0">
                  <c:v>≤ 3</c:v>
                </c:pt>
                <c:pt idx="1">
                  <c:v>≤ 3,5</c:v>
                </c:pt>
                <c:pt idx="2">
                  <c:v>≤ 4</c:v>
                </c:pt>
                <c:pt idx="3">
                  <c:v>≤ 4,5</c:v>
                </c:pt>
                <c:pt idx="4">
                  <c:v>≤ 5</c:v>
                </c:pt>
                <c:pt idx="5">
                  <c:v>≤ 5,5</c:v>
                </c:pt>
              </c:strCache>
            </c:strRef>
          </c:cat>
          <c:val>
            <c:numRef>
              <c:f>List1!$B$2:$B$7</c:f>
              <c:numCache>
                <c:formatCode>General</c:formatCode>
                <c:ptCount val="6"/>
                <c:pt idx="0">
                  <c:v>6</c:v>
                </c:pt>
                <c:pt idx="1">
                  <c:v>8</c:v>
                </c:pt>
                <c:pt idx="2">
                  <c:v>11</c:v>
                </c:pt>
                <c:pt idx="3">
                  <c:v>14</c:v>
                </c:pt>
                <c:pt idx="4">
                  <c:v>11</c:v>
                </c:pt>
                <c:pt idx="5">
                  <c:v>13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2. sada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List1!$A$2:$A$7</c:f>
              <c:strCache>
                <c:ptCount val="6"/>
                <c:pt idx="0">
                  <c:v>≤ 3</c:v>
                </c:pt>
                <c:pt idx="1">
                  <c:v>≤ 3,5</c:v>
                </c:pt>
                <c:pt idx="2">
                  <c:v>≤ 4</c:v>
                </c:pt>
                <c:pt idx="3">
                  <c:v>≤ 4,5</c:v>
                </c:pt>
                <c:pt idx="4">
                  <c:v>≤ 5</c:v>
                </c:pt>
                <c:pt idx="5">
                  <c:v>≤ 5,5</c:v>
                </c:pt>
              </c:strCache>
            </c:strRef>
          </c:cat>
          <c:val>
            <c:numRef>
              <c:f>List1!$C$2:$C$7</c:f>
              <c:numCache>
                <c:formatCode>General</c:formatCode>
                <c:ptCount val="6"/>
                <c:pt idx="0">
                  <c:v>3</c:v>
                </c:pt>
                <c:pt idx="1">
                  <c:v>7</c:v>
                </c:pt>
                <c:pt idx="2">
                  <c:v>11</c:v>
                </c:pt>
                <c:pt idx="3">
                  <c:v>10</c:v>
                </c:pt>
                <c:pt idx="4">
                  <c:v>9</c:v>
                </c:pt>
                <c:pt idx="5">
                  <c:v>10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3. sada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List1!$A$2:$A$7</c:f>
              <c:strCache>
                <c:ptCount val="6"/>
                <c:pt idx="0">
                  <c:v>≤ 3</c:v>
                </c:pt>
                <c:pt idx="1">
                  <c:v>≤ 3,5</c:v>
                </c:pt>
                <c:pt idx="2">
                  <c:v>≤ 4</c:v>
                </c:pt>
                <c:pt idx="3">
                  <c:v>≤ 4,5</c:v>
                </c:pt>
                <c:pt idx="4">
                  <c:v>≤ 5</c:v>
                </c:pt>
                <c:pt idx="5">
                  <c:v>≤ 5,5</c:v>
                </c:pt>
              </c:strCache>
            </c:strRef>
          </c:cat>
          <c:val>
            <c:numRef>
              <c:f>List1!$D$2:$D$7</c:f>
              <c:numCache>
                <c:formatCode>General</c:formatCode>
                <c:ptCount val="6"/>
                <c:pt idx="0">
                  <c:v>1</c:v>
                </c:pt>
                <c:pt idx="1">
                  <c:v>6</c:v>
                </c:pt>
                <c:pt idx="2">
                  <c:v>4</c:v>
                </c:pt>
                <c:pt idx="3">
                  <c:v>9</c:v>
                </c:pt>
                <c:pt idx="4">
                  <c:v>6</c:v>
                </c:pt>
                <c:pt idx="5">
                  <c:v>4</c:v>
                </c:pt>
              </c:numCache>
            </c:numRef>
          </c:val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4. sada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List1!$A$2:$A$7</c:f>
              <c:strCache>
                <c:ptCount val="6"/>
                <c:pt idx="0">
                  <c:v>≤ 3</c:v>
                </c:pt>
                <c:pt idx="1">
                  <c:v>≤ 3,5</c:v>
                </c:pt>
                <c:pt idx="2">
                  <c:v>≤ 4</c:v>
                </c:pt>
                <c:pt idx="3">
                  <c:v>≤ 4,5</c:v>
                </c:pt>
                <c:pt idx="4">
                  <c:v>≤ 5</c:v>
                </c:pt>
                <c:pt idx="5">
                  <c:v>≤ 5,5</c:v>
                </c:pt>
              </c:strCache>
            </c:strRef>
          </c:cat>
          <c:val>
            <c:numRef>
              <c:f>List1!$E$2:$E$7</c:f>
              <c:numCache>
                <c:formatCode>General</c:formatCode>
                <c:ptCount val="6"/>
                <c:pt idx="0">
                  <c:v>2</c:v>
                </c:pt>
                <c:pt idx="1">
                  <c:v>3</c:v>
                </c:pt>
                <c:pt idx="2">
                  <c:v>6</c:v>
                </c:pt>
                <c:pt idx="3">
                  <c:v>5</c:v>
                </c:pt>
                <c:pt idx="4">
                  <c:v>8</c:v>
                </c:pt>
                <c:pt idx="5">
                  <c:v>9</c:v>
                </c:pt>
              </c:numCache>
            </c:numRef>
          </c:val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5. sada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List1!$A$2:$A$7</c:f>
              <c:strCache>
                <c:ptCount val="6"/>
                <c:pt idx="0">
                  <c:v>≤ 3</c:v>
                </c:pt>
                <c:pt idx="1">
                  <c:v>≤ 3,5</c:v>
                </c:pt>
                <c:pt idx="2">
                  <c:v>≤ 4</c:v>
                </c:pt>
                <c:pt idx="3">
                  <c:v>≤ 4,5</c:v>
                </c:pt>
                <c:pt idx="4">
                  <c:v>≤ 5</c:v>
                </c:pt>
                <c:pt idx="5">
                  <c:v>≤ 5,5</c:v>
                </c:pt>
              </c:strCache>
            </c:strRef>
          </c:cat>
          <c:val>
            <c:numRef>
              <c:f>List1!$F$2:$F$7</c:f>
              <c:numCache>
                <c:formatCode>General</c:formatCode>
                <c:ptCount val="6"/>
                <c:pt idx="0">
                  <c:v>1</c:v>
                </c:pt>
                <c:pt idx="1">
                  <c:v>4</c:v>
                </c:pt>
                <c:pt idx="2">
                  <c:v>5</c:v>
                </c:pt>
                <c:pt idx="3">
                  <c:v>4</c:v>
                </c:pt>
                <c:pt idx="4">
                  <c:v>6</c:v>
                </c:pt>
                <c:pt idx="5">
                  <c:v>6</c:v>
                </c:pt>
              </c:numCache>
            </c:numRef>
          </c:val>
        </c:ser>
        <c:ser>
          <c:idx val="5"/>
          <c:order val="5"/>
          <c:tx>
            <c:strRef>
              <c:f>List1!$G$1</c:f>
              <c:strCache>
                <c:ptCount val="1"/>
                <c:pt idx="0">
                  <c:v>6. sada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List1!$A$2:$A$7</c:f>
              <c:strCache>
                <c:ptCount val="6"/>
                <c:pt idx="0">
                  <c:v>≤ 3</c:v>
                </c:pt>
                <c:pt idx="1">
                  <c:v>≤ 3,5</c:v>
                </c:pt>
                <c:pt idx="2">
                  <c:v>≤ 4</c:v>
                </c:pt>
                <c:pt idx="3">
                  <c:v>≤ 4,5</c:v>
                </c:pt>
                <c:pt idx="4">
                  <c:v>≤ 5</c:v>
                </c:pt>
                <c:pt idx="5">
                  <c:v>≤ 5,5</c:v>
                </c:pt>
              </c:strCache>
            </c:strRef>
          </c:cat>
          <c:val>
            <c:numRef>
              <c:f>List1!$G$2:$G$7</c:f>
              <c:numCache>
                <c:formatCode>General</c:formatCode>
                <c:ptCount val="6"/>
                <c:pt idx="0">
                  <c:v>1</c:v>
                </c:pt>
                <c:pt idx="1">
                  <c:v>3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1591755024"/>
        <c:axId val="-1591750672"/>
      </c:barChart>
      <c:catAx>
        <c:axId val="-15917550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-1591750672"/>
        <c:crosses val="autoZero"/>
        <c:auto val="1"/>
        <c:lblAlgn val="ctr"/>
        <c:lblOffset val="100"/>
        <c:noMultiLvlLbl val="0"/>
      </c:catAx>
      <c:valAx>
        <c:axId val="-15917506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-1591755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BE60E-A6B3-4C80-A83F-B7A49E35312F}" type="datetimeFigureOut">
              <a:rPr lang="cs-CZ" smtClean="0"/>
              <a:t>24. 10. 2014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76F8-1B2F-463E-8AB8-6C94547CCE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8785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BE60E-A6B3-4C80-A83F-B7A49E35312F}" type="datetimeFigureOut">
              <a:rPr lang="cs-CZ" smtClean="0"/>
              <a:t>24. 10. 2014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76F8-1B2F-463E-8AB8-6C94547CCE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8284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BE60E-A6B3-4C80-A83F-B7A49E35312F}" type="datetimeFigureOut">
              <a:rPr lang="cs-CZ" smtClean="0"/>
              <a:t>24. 10. 2014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76F8-1B2F-463E-8AB8-6C94547CCE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010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BE60E-A6B3-4C80-A83F-B7A49E35312F}" type="datetimeFigureOut">
              <a:rPr lang="cs-CZ" smtClean="0"/>
              <a:t>24. 10. 2014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76F8-1B2F-463E-8AB8-6C94547CCE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8505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BE60E-A6B3-4C80-A83F-B7A49E35312F}" type="datetimeFigureOut">
              <a:rPr lang="cs-CZ" smtClean="0"/>
              <a:t>24. 10. 2014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76F8-1B2F-463E-8AB8-6C94547CCE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1698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BE60E-A6B3-4C80-A83F-B7A49E35312F}" type="datetimeFigureOut">
              <a:rPr lang="cs-CZ" smtClean="0"/>
              <a:t>24. 10. 2014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76F8-1B2F-463E-8AB8-6C94547CCE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8802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BE60E-A6B3-4C80-A83F-B7A49E35312F}" type="datetimeFigureOut">
              <a:rPr lang="cs-CZ" smtClean="0"/>
              <a:t>24. 10. 2014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76F8-1B2F-463E-8AB8-6C94547CCE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3293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BE60E-A6B3-4C80-A83F-B7A49E35312F}" type="datetimeFigureOut">
              <a:rPr lang="cs-CZ" smtClean="0"/>
              <a:t>24. 10. 2014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76F8-1B2F-463E-8AB8-6C94547CCE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3236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BE60E-A6B3-4C80-A83F-B7A49E35312F}" type="datetimeFigureOut">
              <a:rPr lang="cs-CZ" smtClean="0"/>
              <a:t>24. 10. 2014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76F8-1B2F-463E-8AB8-6C94547CCE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8400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BE60E-A6B3-4C80-A83F-B7A49E35312F}" type="datetimeFigureOut">
              <a:rPr lang="cs-CZ" smtClean="0"/>
              <a:t>24. 10. 2014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76F8-1B2F-463E-8AB8-6C94547CCE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2883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BE60E-A6B3-4C80-A83F-B7A49E35312F}" type="datetimeFigureOut">
              <a:rPr lang="cs-CZ" smtClean="0"/>
              <a:t>24. 10. 2014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E76F8-1B2F-463E-8AB8-6C94547CCE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5833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BE60E-A6B3-4C80-A83F-B7A49E35312F}" type="datetimeFigureOut">
              <a:rPr lang="cs-CZ" smtClean="0"/>
              <a:t>24. 10. 2014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E76F8-1B2F-463E-8AB8-6C94547CCE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1473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g"/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27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 rot="353587">
            <a:off x="422910" y="3474720"/>
            <a:ext cx="5829300" cy="1159511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sz="7200" dirty="0" smtClean="0"/>
              <a:t>Výzkum paměti</a:t>
            </a:r>
            <a:endParaRPr lang="cs-CZ" sz="7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 rot="21364682">
            <a:off x="960120" y="4891685"/>
            <a:ext cx="5143500" cy="2207683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5400" dirty="0"/>
              <a:t>Páťáci zkoumají paměť malých dětí</a:t>
            </a:r>
          </a:p>
        </p:txBody>
      </p:sp>
      <p:pic>
        <p:nvPicPr>
          <p:cNvPr id="4" name="Obrázek 3"/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8265" r="36859"/>
          <a:stretch/>
        </p:blipFill>
        <p:spPr bwMode="auto">
          <a:xfrm>
            <a:off x="539552" y="692696"/>
            <a:ext cx="4248472" cy="151216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Podnadpis 2"/>
          <p:cNvSpPr txBox="1">
            <a:spLocks/>
          </p:cNvSpPr>
          <p:nvPr/>
        </p:nvSpPr>
        <p:spPr>
          <a:xfrm>
            <a:off x="1407647" y="7745079"/>
            <a:ext cx="5143500" cy="58793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3200" dirty="0" smtClean="0"/>
              <a:t>Jan Voda, ZŠ s RVJ Magic Hill</a:t>
            </a:r>
            <a:endParaRPr lang="cs-CZ" sz="32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20265508">
            <a:off x="4804627" y="1486419"/>
            <a:ext cx="1757409" cy="1909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8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2584">
            <a:off x="1210111" y="4475954"/>
            <a:ext cx="4893507" cy="3670130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74014">
            <a:off x="527189" y="1145306"/>
            <a:ext cx="4457700" cy="3343275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8333" y="7203363"/>
            <a:ext cx="1141626" cy="1848345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2102793">
            <a:off x="4428464" y="362692"/>
            <a:ext cx="1780380" cy="163795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5400000">
            <a:off x="4412542" y="3326354"/>
            <a:ext cx="1882778" cy="1406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610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1488" y="486837"/>
            <a:ext cx="5915025" cy="884764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INSTRUKCE pro výzkumníky (páťáky)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1488" y="2526030"/>
            <a:ext cx="5915025" cy="593852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dirty="0" smtClean="0"/>
              <a:t>Pro výzkum si najděte klidný koutek,</a:t>
            </a:r>
            <a:br>
              <a:rPr lang="cs-CZ" dirty="0" smtClean="0"/>
            </a:br>
            <a:r>
              <a:rPr lang="cs-CZ" dirty="0" smtClean="0"/>
              <a:t>kam si zalezte.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Vysvětlete </a:t>
            </a:r>
            <a:r>
              <a:rPr lang="cs-CZ" dirty="0"/>
              <a:t>svému </a:t>
            </a:r>
            <a:r>
              <a:rPr lang="cs-CZ" dirty="0" err="1" smtClean="0"/>
              <a:t>předškoláčkovi</a:t>
            </a:r>
            <a:r>
              <a:rPr lang="cs-CZ" dirty="0" smtClean="0"/>
              <a:t>/předškolačce, že mu/jí budete postupně ukazovat, co si dala babička do košíčku. Budou si to muset zapamatovat! 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Přehrajte mu/jí postupně na tabletu jednotlivé snímky prezentace. Každý obrázek mu/jí současně nahlas pojmenujte.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Po každém snímku ho/jí požádejte, aby si vzpomněl/a, co všechno babička dala do košíčku. Odpovědi čárkujte do záznamového listu.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Společně potom odpovědi vyhodnotíme </a:t>
            </a:r>
            <a:br>
              <a:rPr lang="cs-CZ" dirty="0" smtClean="0"/>
            </a:br>
            <a:r>
              <a:rPr lang="cs-CZ" dirty="0" smtClean="0"/>
              <a:t>a zpracujeme do grafu.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Budeme přemýšlet, co všechno jsme zjistili </a:t>
            </a:r>
            <a:br>
              <a:rPr lang="cs-CZ" dirty="0" smtClean="0"/>
            </a:br>
            <a:r>
              <a:rPr lang="cs-CZ" dirty="0" smtClean="0"/>
              <a:t>o paměti. Vyplývají z toho nějaké zásady, jak se máme efektivně učit?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4941685">
            <a:off x="4559369" y="1262984"/>
            <a:ext cx="1498318" cy="185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37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Obrázek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170" y="136309"/>
            <a:ext cx="5757531" cy="8845118"/>
          </a:xfrm>
          <a:prstGeom prst="rect">
            <a:avLst/>
          </a:prstGeom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97" y="5702966"/>
            <a:ext cx="1902709" cy="2174524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0665" y="5662193"/>
            <a:ext cx="1223171" cy="2256069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0897" y="5866054"/>
            <a:ext cx="1957073" cy="1848345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 rotWithShape="1">
          <a:blip r:embed="rId6"/>
          <a:srcRect l="5126"/>
          <a:stretch/>
        </p:blipFill>
        <p:spPr>
          <a:xfrm>
            <a:off x="2858859" y="5702966"/>
            <a:ext cx="1366781" cy="2256069"/>
          </a:xfrm>
          <a:prstGeom prst="rect">
            <a:avLst/>
          </a:prstGeom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77233" y="5866053"/>
            <a:ext cx="1141626" cy="1848345"/>
          </a:xfrm>
          <a:prstGeom prst="rect">
            <a:avLst/>
          </a:prstGeom>
        </p:spPr>
      </p:pic>
      <p:sp>
        <p:nvSpPr>
          <p:cNvPr id="18" name="TextovéPole 17"/>
          <p:cNvSpPr txBox="1"/>
          <p:nvPr/>
        </p:nvSpPr>
        <p:spPr>
          <a:xfrm>
            <a:off x="205740" y="136309"/>
            <a:ext cx="9715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cs-CZ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004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Obrázek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170" y="136309"/>
            <a:ext cx="5757531" cy="8845118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205740" y="136309"/>
            <a:ext cx="9715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cs-CZ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0311" y="6177076"/>
            <a:ext cx="1497052" cy="1583837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2007" y="6068593"/>
            <a:ext cx="1453659" cy="1800801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2676" y="6122833"/>
            <a:ext cx="1692320" cy="169232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20669" y="6128258"/>
            <a:ext cx="1214997" cy="1714015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30131" y="6014351"/>
            <a:ext cx="1757409" cy="1909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976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Obrázek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170" y="136309"/>
            <a:ext cx="5757531" cy="8845118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205740" y="136309"/>
            <a:ext cx="9715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cs-CZ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7459" y="6145485"/>
            <a:ext cx="1472486" cy="1756648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8709" y="5816374"/>
            <a:ext cx="1549985" cy="2195811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43710" y="5816374"/>
            <a:ext cx="1859982" cy="2195811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95377" y="5997205"/>
            <a:ext cx="1756648" cy="1834147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50376" y="5926424"/>
            <a:ext cx="1498318" cy="185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991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Obrázek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170" y="136309"/>
            <a:ext cx="5757531" cy="8845118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205740" y="136309"/>
            <a:ext cx="9715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cs-CZ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730" y="6016386"/>
            <a:ext cx="1542959" cy="194038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24976" y="6296924"/>
            <a:ext cx="1589713" cy="137931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70444" y="5993006"/>
            <a:ext cx="1145529" cy="1963766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60042" y="6098207"/>
            <a:ext cx="1519580" cy="1753363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66529" y="6133274"/>
            <a:ext cx="1706605" cy="1683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762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Obrázek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170" y="136309"/>
            <a:ext cx="5757531" cy="8845118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205740" y="136309"/>
            <a:ext cx="9715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cs-CZ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2569789" y="6192349"/>
            <a:ext cx="1946548" cy="1519257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556147">
            <a:off x="2797389" y="6163542"/>
            <a:ext cx="1491348" cy="162103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01175" y="6048356"/>
            <a:ext cx="1685425" cy="1709165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85475" y="6087583"/>
            <a:ext cx="1687890" cy="160846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85475" y="6087583"/>
            <a:ext cx="1780380" cy="163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168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Obrázek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170" y="136309"/>
            <a:ext cx="5757531" cy="8845118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205740" y="136309"/>
            <a:ext cx="9715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cs-CZ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692512" y="6401053"/>
            <a:ext cx="1701309" cy="1497152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2548298" y="6276294"/>
            <a:ext cx="1996199" cy="1451781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56408" y="6162873"/>
            <a:ext cx="1973516" cy="1678621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2669828" y="6151530"/>
            <a:ext cx="1746674" cy="1701307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400000">
            <a:off x="2582324" y="6298977"/>
            <a:ext cx="1882778" cy="1406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480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0316358"/>
              </p:ext>
            </p:extLst>
          </p:nvPr>
        </p:nvGraphicFramePr>
        <p:xfrm>
          <a:off x="537210" y="434340"/>
          <a:ext cx="5795010" cy="8206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638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</TotalTime>
  <Words>38</Words>
  <Application>Microsoft Office PowerPoint</Application>
  <PresentationFormat>Předvádění na obrazovce (4:3)</PresentationFormat>
  <Paragraphs>17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Motiv Office</vt:lpstr>
      <vt:lpstr>Výzkum paměti</vt:lpstr>
      <vt:lpstr>INSTRUKCE pro výzkumníky (páťáky)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 Voda</dc:creator>
  <cp:lastModifiedBy>Jan Voda</cp:lastModifiedBy>
  <cp:revision>13</cp:revision>
  <dcterms:created xsi:type="dcterms:W3CDTF">2014-10-24T07:04:12Z</dcterms:created>
  <dcterms:modified xsi:type="dcterms:W3CDTF">2014-10-24T08:52:51Z</dcterms:modified>
</cp:coreProperties>
</file>