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13"/>
  </p:notesMasterIdLst>
  <p:sldIdLst>
    <p:sldId id="256" r:id="rId2"/>
    <p:sldId id="264" r:id="rId3"/>
    <p:sldId id="257" r:id="rId4"/>
    <p:sldId id="273" r:id="rId5"/>
    <p:sldId id="269" r:id="rId6"/>
    <p:sldId id="268" r:id="rId7"/>
    <p:sldId id="261" r:id="rId8"/>
    <p:sldId id="272" r:id="rId9"/>
    <p:sldId id="267" r:id="rId10"/>
    <p:sldId id="271" r:id="rId11"/>
    <p:sldId id="27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22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D06C1-6FAC-48A3-B673-55AE5FFBA84B}" type="datetimeFigureOut">
              <a:rPr lang="cs-CZ"/>
              <a:t>01.11.2015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989B0-AC59-4254-A268-6A23D24B906E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33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989B0-AC59-4254-A268-6A23D24B906E}" type="slidenum">
              <a:rPr lang="cs-CZ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06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989B0-AC59-4254-A268-6A23D24B906E}" type="slidenum">
              <a:rPr lang="cs-CZ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349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989B0-AC59-4254-A268-6A23D24B906E}" type="slidenum">
              <a:rPr lang="cs-CZ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36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989B0-AC59-4254-A268-6A23D24B906E}" type="slidenum">
              <a:rPr lang="cs-CZ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58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989B0-AC59-4254-A268-6A23D24B906E}" type="slidenum">
              <a:rPr lang="cs-CZ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26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989B0-AC59-4254-A268-6A23D24B906E}" type="slidenum">
              <a:rPr lang="cs-CZ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73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989B0-AC59-4254-A268-6A23D24B906E}" type="slidenum">
              <a:rPr lang="cs-CZ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40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989B0-AC59-4254-A268-6A23D24B906E}" type="slidenum">
              <a:rPr lang="cs-CZ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625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989B0-AC59-4254-A268-6A23D24B906E}" type="slidenum">
              <a:rPr lang="cs-CZ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924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989B0-AC59-4254-A268-6A23D24B906E}" type="slidenum">
              <a:rPr lang="cs-CZ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014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989B0-AC59-4254-A268-6A23D24B906E}" type="slidenum">
              <a:rPr lang="cs-CZ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66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97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57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2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47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13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05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375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94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02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90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84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99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76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48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13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5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A8BE26-9DAD-43E2-9F47-E7E643F22D31}" type="datetimeFigureOut">
              <a:rPr lang="cs-CZ" smtClean="0"/>
              <a:t>01.11.2015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2C92C-7F33-46B2-B045-A8F3FD9C01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567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TC2qr3GC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bn0Camdh8I" TargetMode="External"/><Relationship Id="rId4" Type="http://schemas.openxmlformats.org/officeDocument/2006/relationships/hyperlink" Target="https://lupacovka.sharepoint.com/portals/hub/_layouts/15/PointPublishing.aspx?app=video&amp;p=p&amp;chid=e62c8aaf-e84a-474b-b226-175c122c2c27&amp;vid=031b0339-0e01-4243-bfcf-acd5d114a01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848" y="1552575"/>
            <a:ext cx="2452327" cy="3174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b="1" dirty="0"/>
              <a:t>UČÍME SE S TABLETY</a:t>
            </a:r>
            <a:br>
              <a:rPr lang="cs-CZ" sz="4400" b="1" dirty="0"/>
            </a:br>
            <a:r>
              <a:rPr lang="cs-CZ" sz="4400" b="1" dirty="0">
                <a:solidFill>
                  <a:srgbClr val="EBEBEB"/>
                </a:solidFill>
                <a:latin typeface="Century Gothic"/>
              </a:rPr>
              <a:t>aneb </a:t>
            </a:r>
            <a:br>
              <a:rPr lang="cs-CZ" sz="4400" b="1" dirty="0">
                <a:solidFill>
                  <a:srgbClr val="EBEBEB"/>
                </a:solidFill>
                <a:latin typeface="Century Gothic"/>
              </a:rPr>
            </a:br>
            <a:r>
              <a:rPr lang="cs-CZ" sz="4400" b="1" dirty="0">
                <a:solidFill>
                  <a:srgbClr val="EBEBEB"/>
                </a:solidFill>
                <a:latin typeface="Century Gothic"/>
              </a:rPr>
              <a:t>I NA VAŠEM, </a:t>
            </a:r>
            <a:br>
              <a:rPr lang="cs-CZ" sz="4400" b="1" dirty="0">
                <a:solidFill>
                  <a:srgbClr val="EBEBEB"/>
                </a:solidFill>
                <a:latin typeface="Century Gothic"/>
              </a:rPr>
            </a:br>
            <a:r>
              <a:rPr lang="cs-CZ" sz="4400" b="1" dirty="0">
                <a:solidFill>
                  <a:srgbClr val="EBEBEB"/>
                </a:solidFill>
                <a:latin typeface="Century Gothic"/>
              </a:rPr>
              <a:t>ALE PO NAŠEM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07075" y="5381906"/>
            <a:ext cx="4786186" cy="862012"/>
          </a:xfrm>
        </p:spPr>
        <p:txBody>
          <a:bodyPr/>
          <a:lstStyle/>
          <a:p>
            <a:r>
              <a:rPr lang="cs-CZ" sz="2800" b="1" dirty="0"/>
              <a:t>Mgr. Olga Vejvodová</a:t>
            </a:r>
          </a:p>
        </p:txBody>
      </p:sp>
    </p:spTree>
    <p:extLst>
      <p:ext uri="{BB962C8B-B14F-4D97-AF65-F5344CB8AC3E}">
        <p14:creationId xmlns:p14="http://schemas.microsoft.com/office/powerpoint/2010/main" val="35091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/>
              <a:t>Tablety žáků</a:t>
            </a:r>
            <a:endParaRPr lang="cs-CZ" sz="36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088" y="2136415"/>
            <a:ext cx="6711950" cy="4028208"/>
          </a:xfrm>
        </p:spPr>
      </p:pic>
    </p:spTree>
    <p:extLst>
      <p:ext uri="{BB962C8B-B14F-4D97-AF65-F5344CB8AC3E}">
        <p14:creationId xmlns:p14="http://schemas.microsoft.com/office/powerpoint/2010/main" val="333016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687690" cy="1400530"/>
          </a:xfrm>
        </p:spPr>
        <p:txBody>
          <a:bodyPr/>
          <a:lstStyle/>
          <a:p>
            <a:r>
              <a:rPr lang="cs-CZ" b="1" dirty="0" smtClean="0"/>
              <a:t>UČÍME SE S TABLETY aneb </a:t>
            </a:r>
            <a:br>
              <a:rPr lang="cs-CZ" b="1" dirty="0" smtClean="0"/>
            </a:br>
            <a:r>
              <a:rPr lang="cs-CZ" b="1" dirty="0" smtClean="0"/>
              <a:t>I NA VAŠEM, ALE PO NAŠEM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564904"/>
            <a:ext cx="671165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000" u="sng" dirty="0">
                <a:latin typeface="Century Gothic" charset="0"/>
                <a:hlinkClick r:id="rId3"/>
              </a:rPr>
              <a:t>Jedničky s tablety</a:t>
            </a:r>
            <a:endParaRPr lang="cs-CZ" sz="4000" u="sng" dirty="0">
              <a:latin typeface="Century Gothic" charset="0"/>
              <a:hlinkClick r:id="rId4"/>
            </a:endParaRPr>
          </a:p>
          <a:p>
            <a:endParaRPr lang="cs-CZ" u="sng" dirty="0">
              <a:latin typeface="Century Gothic" charset="0"/>
            </a:endParaRPr>
          </a:p>
          <a:p>
            <a:endParaRPr lang="cs-CZ" u="sng" dirty="0">
              <a:latin typeface="Century Gothic" charset="0"/>
            </a:endParaRPr>
          </a:p>
          <a:p>
            <a:r>
              <a:rPr lang="cs-CZ" sz="4000" u="sng" dirty="0">
                <a:latin typeface="Century Gothic" charset="0"/>
                <a:hlinkClick r:id="rId5"/>
              </a:rPr>
              <a:t>Učíme se s tablety</a:t>
            </a:r>
            <a:endParaRPr lang="cs-CZ" sz="4000" u="sng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9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286130" cy="1400175"/>
          </a:xfrm>
        </p:spPr>
        <p:txBody>
          <a:bodyPr/>
          <a:lstStyle/>
          <a:p>
            <a:pPr marL="0" indent="0">
              <a:buNone/>
            </a:pPr>
            <a:r>
              <a:rPr lang="cs-CZ" sz="3600" b="1" dirty="0"/>
              <a:t>UČÍME SE S TABLETY</a:t>
            </a:r>
            <a:r>
              <a:rPr lang="cs-CZ" sz="2800" b="1" dirty="0"/>
              <a:t> </a:t>
            </a:r>
            <a:br>
              <a:rPr lang="cs-CZ" sz="2800" b="1" dirty="0"/>
            </a:br>
            <a:r>
              <a:rPr lang="cs-CZ" sz="2800" b="1" dirty="0"/>
              <a:t>aneb I NA VAŠEM, ALE PO NAŠEM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2059588"/>
            <a:ext cx="8569325" cy="487050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sz="2800" dirty="0"/>
              <a:t>Vzdělávací oblast: Jazyk a jazyková komunikace</a:t>
            </a:r>
          </a:p>
          <a:p>
            <a:r>
              <a:rPr lang="cs-CZ" sz="2800" dirty="0"/>
              <a:t>Předmět: Český jazyk</a:t>
            </a:r>
          </a:p>
          <a:p>
            <a:r>
              <a:rPr lang="cs-CZ" sz="2800" dirty="0"/>
              <a:t>Ročník: 2.</a:t>
            </a:r>
          </a:p>
          <a:p>
            <a:r>
              <a:rPr lang="cs-CZ" sz="2800" dirty="0"/>
              <a:t>Téma: Vyvození psaní Y po souhláskách pravopisně tvrdých</a:t>
            </a:r>
          </a:p>
          <a:p>
            <a:r>
              <a:rPr lang="cs-CZ" sz="2800" dirty="0"/>
              <a:t>Cíl hodiny: Procvičení probrané látky – slova nadřazená,                                      podřazená a souřadná; </a:t>
            </a:r>
          </a:p>
          <a:p>
            <a:pPr marL="0" indent="0">
              <a:buNone/>
            </a:pPr>
            <a:r>
              <a:rPr lang="cs-CZ" sz="2800" dirty="0"/>
              <a:t>                       Nová látka - souhlásky pravopisně tvrdé</a:t>
            </a:r>
          </a:p>
          <a:p>
            <a:r>
              <a:rPr lang="cs-CZ" sz="2800" dirty="0"/>
              <a:t>Metody: Hraní rolí; Skupinová práce – vyvození pravidla</a:t>
            </a:r>
          </a:p>
          <a:p>
            <a:r>
              <a:rPr lang="cs-CZ" sz="2800" dirty="0"/>
              <a:t>Aplikace: </a:t>
            </a:r>
            <a:r>
              <a:rPr lang="cs-CZ" sz="2800" dirty="0" err="1"/>
              <a:t>EduBase</a:t>
            </a:r>
            <a:r>
              <a:rPr lang="cs-CZ" sz="2800" dirty="0"/>
              <a:t>; </a:t>
            </a:r>
            <a:r>
              <a:rPr lang="cs-CZ" sz="2800" dirty="0" err="1"/>
              <a:t>MutiPoint</a:t>
            </a:r>
            <a:r>
              <a:rPr lang="cs-CZ" sz="2800" dirty="0"/>
              <a:t> Server 2011, Open </a:t>
            </a:r>
            <a:r>
              <a:rPr lang="cs-CZ" sz="2800" dirty="0" err="1"/>
              <a:t>Sankoré</a:t>
            </a:r>
            <a:endParaRPr lang="cs-CZ" sz="2800" dirty="0"/>
          </a:p>
          <a:p>
            <a:r>
              <a:rPr lang="cs-CZ" sz="2800" dirty="0"/>
              <a:t>Pomůcky: Tablety či dotykové telefony - školní i soukromé (nezáleží na operačním systému, velikosti či značce)</a:t>
            </a:r>
          </a:p>
        </p:txBody>
      </p:sp>
    </p:spTree>
    <p:extLst>
      <p:ext uri="{BB962C8B-B14F-4D97-AF65-F5344CB8AC3E}">
        <p14:creationId xmlns:p14="http://schemas.microsoft.com/office/powerpoint/2010/main" val="23242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METODA HRANÍ ROLÍ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4513" y="1357313"/>
            <a:ext cx="8044461" cy="49942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700" dirty="0"/>
              <a:t>Tablety slouží jako rozstříhané kartičky, kdy se hledají skupiny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700" dirty="0"/>
              <a:t>Každý žák má vlastní mobilní zařízení s jiným slovem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700" dirty="0"/>
              <a:t>Úkolem žáků je najít své družstvo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700" dirty="0"/>
              <a:t>Žáci se pohybují po třídě s tabletem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700" dirty="0"/>
              <a:t>Ve družstvu má každý svojí roli a úkol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700" dirty="0"/>
              <a:t>Celé družstvo se představí ostatním </a:t>
            </a:r>
          </a:p>
          <a:p>
            <a:endParaRPr lang="cs-CZ" sz="2700" dirty="0"/>
          </a:p>
          <a:p>
            <a:r>
              <a:rPr lang="cs-CZ" sz="2700" b="1" dirty="0"/>
              <a:t>Program </a:t>
            </a:r>
            <a:r>
              <a:rPr lang="cs-CZ" sz="2700" b="1" dirty="0" err="1"/>
              <a:t>EduBase</a:t>
            </a:r>
            <a:r>
              <a:rPr lang="cs-CZ" sz="2700" b="1" dirty="0"/>
              <a:t> </a:t>
            </a:r>
          </a:p>
          <a:p>
            <a:endParaRPr lang="cs-CZ" sz="27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237" y="4860793"/>
            <a:ext cx="2193738" cy="184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HRANÍ ROLÍ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9206" y="1271186"/>
            <a:ext cx="7699561" cy="50228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>
                <a:latin typeface="Century Gothic" charset="0"/>
              </a:rPr>
              <a:t>Procvičení slov významem nadřazených a podřazených, slova souřadná</a:t>
            </a:r>
          </a:p>
          <a:p>
            <a:pPr marL="0" indent="0">
              <a:buNone/>
            </a:pPr>
            <a:endParaRPr lang="cs-CZ" b="1" dirty="0">
              <a:latin typeface="Century Gothic" charset="0"/>
            </a:endParaRPr>
          </a:p>
          <a:p>
            <a:pPr marL="0" indent="0">
              <a:buNone/>
            </a:pPr>
            <a:r>
              <a:rPr lang="cs-CZ" sz="2400" dirty="0">
                <a:latin typeface="Century Gothic" charset="0"/>
              </a:rPr>
              <a:t>1. úkol:</a:t>
            </a:r>
          </a:p>
          <a:p>
            <a:pPr marL="0" indent="0">
              <a:buNone/>
            </a:pPr>
            <a:r>
              <a:rPr lang="cs-CZ" sz="2400" dirty="0">
                <a:latin typeface="Century Gothic" charset="0"/>
              </a:rPr>
              <a:t>Přečti si slovo na svém zařízení, najdi skupinu, do které patříš.</a:t>
            </a:r>
          </a:p>
          <a:p>
            <a:pPr marL="0" indent="0">
              <a:buNone/>
            </a:pPr>
            <a:r>
              <a:rPr lang="cs-CZ" sz="2400" dirty="0">
                <a:latin typeface="Century Gothic" charset="0"/>
              </a:rPr>
              <a:t>2. úkol:</a:t>
            </a:r>
          </a:p>
          <a:p>
            <a:pPr marL="0" indent="0">
              <a:buNone/>
            </a:pPr>
            <a:r>
              <a:rPr lang="cs-CZ" sz="2400" dirty="0">
                <a:latin typeface="Century Gothic" charset="0"/>
              </a:rPr>
              <a:t>V rámci svého družstva rozhodněte, kdo má slovo nadřazené, kdo slova podřazená</a:t>
            </a:r>
          </a:p>
          <a:p>
            <a:pPr marL="0" indent="0">
              <a:buNone/>
            </a:pPr>
            <a:r>
              <a:rPr lang="cs-CZ" sz="2400" dirty="0">
                <a:latin typeface="Century Gothic" charset="0"/>
              </a:rPr>
              <a:t>3. úkol:</a:t>
            </a:r>
          </a:p>
          <a:p>
            <a:pPr marL="0" indent="0">
              <a:buNone/>
            </a:pPr>
            <a:r>
              <a:rPr lang="cs-CZ" sz="2400" dirty="0">
                <a:latin typeface="Century Gothic" charset="0"/>
              </a:rPr>
              <a:t>Žák s nadřazeným slovem si stoupne, žáci s podřazenými slovy si pod něj sednou.</a:t>
            </a:r>
          </a:p>
          <a:p>
            <a:pPr marL="0" indent="0">
              <a:buNone/>
            </a:pPr>
            <a:r>
              <a:rPr lang="cs-CZ" sz="2400" dirty="0">
                <a:latin typeface="Century Gothic" charset="0"/>
              </a:rPr>
              <a:t>4. úkol:</a:t>
            </a:r>
          </a:p>
          <a:p>
            <a:pPr marL="0" indent="0">
              <a:buNone/>
            </a:pPr>
            <a:r>
              <a:rPr lang="cs-CZ" sz="2400" dirty="0">
                <a:latin typeface="Century Gothic" charset="0"/>
              </a:rPr>
              <a:t>Každé družstvo se představí </a:t>
            </a:r>
          </a:p>
        </p:txBody>
      </p:sp>
    </p:spTree>
    <p:extLst>
      <p:ext uri="{BB962C8B-B14F-4D97-AF65-F5344CB8AC3E}">
        <p14:creationId xmlns:p14="http://schemas.microsoft.com/office/powerpoint/2010/main" val="159494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EduBase na tabletech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088" y="2149891"/>
            <a:ext cx="6711950" cy="4001255"/>
          </a:xfrm>
        </p:spPr>
      </p:pic>
    </p:spTree>
    <p:extLst>
      <p:ext uri="{BB962C8B-B14F-4D97-AF65-F5344CB8AC3E}">
        <p14:creationId xmlns:p14="http://schemas.microsoft.com/office/powerpoint/2010/main" val="140308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/>
              <a:t>Program EduBase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7092" y="1592978"/>
            <a:ext cx="6711950" cy="3775471"/>
          </a:xfrm>
        </p:spPr>
      </p:pic>
    </p:spTree>
    <p:extLst>
      <p:ext uri="{BB962C8B-B14F-4D97-AF65-F5344CB8AC3E}">
        <p14:creationId xmlns:p14="http://schemas.microsoft.com/office/powerpoint/2010/main" val="113579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/>
              <a:t>METODA VYVOZENÍ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7072" y="1328738"/>
            <a:ext cx="8042091" cy="491966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700" dirty="0" smtClean="0"/>
              <a:t>Žáci jsou rozděleni do skupin dle předchozí aktivity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700" dirty="0" smtClean="0"/>
              <a:t>Každá skupina má jedno dotykové zařízení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700" dirty="0" smtClean="0"/>
              <a:t>Ve skupině si žáci rozdělí role – manažer, zapisovatel, prezentátor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700" dirty="0" smtClean="0"/>
              <a:t>Žáci pracují samostatně ve skupině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700" dirty="0" smtClean="0"/>
              <a:t>Po vyvození pravidla následuje prezentace každé skupiny, zápis do sešitu a ověření v praxi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700" dirty="0"/>
          </a:p>
          <a:p>
            <a:r>
              <a:rPr lang="cs-CZ" sz="2700" b="1" dirty="0" smtClean="0"/>
              <a:t>Programy </a:t>
            </a:r>
            <a:r>
              <a:rPr lang="cs-CZ" sz="2700" b="1" dirty="0" err="1" smtClean="0"/>
              <a:t>MultiPoint</a:t>
            </a:r>
            <a:r>
              <a:rPr lang="cs-CZ" sz="2700" b="1" dirty="0" smtClean="0"/>
              <a:t> Server 2011 a Open </a:t>
            </a:r>
            <a:r>
              <a:rPr lang="cs-CZ" sz="2700" b="1" dirty="0" err="1" smtClean="0"/>
              <a:t>Sankoré</a:t>
            </a:r>
            <a:endParaRPr lang="cs-CZ" sz="2700" b="1" dirty="0" smtClean="0"/>
          </a:p>
          <a:p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0114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641384" cy="1400175"/>
          </a:xfrm>
        </p:spPr>
        <p:txBody>
          <a:bodyPr/>
          <a:lstStyle/>
          <a:p>
            <a:r>
              <a:rPr lang="cs-CZ" sz="3600" b="1"/>
              <a:t>VYVOZENÍ PRAVIDLA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4038" y="1185863"/>
            <a:ext cx="6359339" cy="50625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u="sng"/>
              <a:t>1. úkol:</a:t>
            </a:r>
            <a:endParaRPr lang="cs-CZ" sz="2800" u="sng" dirty="0"/>
          </a:p>
          <a:p>
            <a:pPr marL="0" indent="0">
              <a:buNone/>
            </a:pPr>
            <a:r>
              <a:rPr lang="cs-CZ" sz="2800"/>
              <a:t>Přesuňte k sobě slova, která obsahují Y.</a:t>
            </a:r>
            <a:endParaRPr lang="cs-CZ" sz="2800" dirty="0"/>
          </a:p>
          <a:p>
            <a:pPr marL="0" indent="0">
              <a:buNone/>
            </a:pPr>
            <a:r>
              <a:rPr lang="cs-CZ" sz="2800" u="sng"/>
              <a:t>2. úkol:</a:t>
            </a:r>
            <a:endParaRPr lang="cs-CZ" sz="2800" u="sng" dirty="0"/>
          </a:p>
          <a:p>
            <a:pPr marL="0" indent="0">
              <a:buNone/>
            </a:pPr>
            <a:r>
              <a:rPr lang="cs-CZ" sz="2800" dirty="0"/>
              <a:t>Na papír napište písmena, která jsou před písmenem Y.</a:t>
            </a:r>
          </a:p>
          <a:p>
            <a:pPr marL="0" indent="0">
              <a:buNone/>
            </a:pPr>
            <a:r>
              <a:rPr lang="cs-CZ" sz="2800" u="sng" dirty="0"/>
              <a:t>3. úkol:</a:t>
            </a:r>
          </a:p>
          <a:p>
            <a:pPr marL="0" indent="0">
              <a:buNone/>
            </a:pPr>
            <a:r>
              <a:rPr lang="cs-CZ" sz="2800" dirty="0"/>
              <a:t>Seřaďte tato písmena podle abecedy.</a:t>
            </a:r>
          </a:p>
          <a:p>
            <a:pPr marL="0" indent="0">
              <a:buNone/>
            </a:pPr>
            <a:r>
              <a:rPr lang="cs-CZ" sz="2800" u="sng" dirty="0"/>
              <a:t>4. úkol:</a:t>
            </a:r>
          </a:p>
          <a:p>
            <a:pPr marL="0" indent="0">
              <a:buNone/>
            </a:pPr>
            <a:r>
              <a:rPr lang="cs-CZ" sz="2800" dirty="0"/>
              <a:t>Odprezentujte svá písmena a zapište je do sešitu.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854" y="5066222"/>
            <a:ext cx="2109220" cy="14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1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/>
              <a:t>Psaní Y po tvrdých souhláskách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088" y="2262783"/>
            <a:ext cx="6711950" cy="3775471"/>
          </a:xfrm>
        </p:spPr>
      </p:pic>
    </p:spTree>
    <p:extLst>
      <p:ext uri="{BB962C8B-B14F-4D97-AF65-F5344CB8AC3E}">
        <p14:creationId xmlns:p14="http://schemas.microsoft.com/office/powerpoint/2010/main" val="9572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</TotalTime>
  <Words>366</Words>
  <Application>Microsoft Office PowerPoint</Application>
  <PresentationFormat>Předvádění na obrazovce (4:3)</PresentationFormat>
  <Paragraphs>69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Wingdings 3</vt:lpstr>
      <vt:lpstr>Ion</vt:lpstr>
      <vt:lpstr>UČÍME SE S TABLETY aneb  I NA VAŠEM,  ALE PO NAŠEM</vt:lpstr>
      <vt:lpstr>UČÍME SE S TABLETY  aneb I NA VAŠEM, ALE PO NAŠEM</vt:lpstr>
      <vt:lpstr>METODA HRANÍ ROLÍ</vt:lpstr>
      <vt:lpstr>HRANÍ ROLÍ</vt:lpstr>
      <vt:lpstr>EduBase na tabletech</vt:lpstr>
      <vt:lpstr>Program EduBase</vt:lpstr>
      <vt:lpstr>METODA VYVOZENÍ PRAVIDLA</vt:lpstr>
      <vt:lpstr>VYVOZENÍ PRAVIDLA</vt:lpstr>
      <vt:lpstr>Psaní Y po tvrdých souhláskách </vt:lpstr>
      <vt:lpstr>Tablety žáků</vt:lpstr>
      <vt:lpstr>UČÍME SE S TABLETY aneb  I NA VAŠEM, ALE PO NAŠEM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Ali</dc:creator>
  <cp:lastModifiedBy>milan hausner</cp:lastModifiedBy>
  <cp:revision>19</cp:revision>
  <dcterms:created xsi:type="dcterms:W3CDTF">2015-10-22T19:30:14Z</dcterms:created>
  <dcterms:modified xsi:type="dcterms:W3CDTF">2015-11-01T16:44:21Z</dcterms:modified>
</cp:coreProperties>
</file>