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7" r:id="rId3"/>
    <p:sldId id="267" r:id="rId4"/>
    <p:sldId id="274" r:id="rId5"/>
    <p:sldId id="266" r:id="rId6"/>
    <p:sldId id="268" r:id="rId7"/>
    <p:sldId id="269" r:id="rId8"/>
    <p:sldId id="270" r:id="rId9"/>
    <p:sldId id="263" r:id="rId10"/>
    <p:sldId id="264" r:id="rId11"/>
    <p:sldId id="265" r:id="rId12"/>
    <p:sldId id="271" r:id="rId13"/>
    <p:sldId id="257" r:id="rId14"/>
    <p:sldId id="278" r:id="rId15"/>
    <p:sldId id="258" r:id="rId16"/>
    <p:sldId id="279" r:id="rId17"/>
    <p:sldId id="259" r:id="rId18"/>
    <p:sldId id="281" r:id="rId19"/>
    <p:sldId id="260" r:id="rId20"/>
    <p:sldId id="280" r:id="rId21"/>
    <p:sldId id="261" r:id="rId22"/>
    <p:sldId id="282" r:id="rId23"/>
    <p:sldId id="262" r:id="rId24"/>
    <p:sldId id="272" r:id="rId25"/>
    <p:sldId id="273" r:id="rId26"/>
    <p:sldId id="283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57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98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704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276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2904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2382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333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5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61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690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28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30C5B-BFFC-4935-B85B-F356705CEB10}" type="datetimeFigureOut">
              <a:rPr lang="cs-CZ" smtClean="0"/>
              <a:t>27.9.2013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D7560-BCA8-4CA2-8AAA-8002736800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4883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z/url?sa=i&amp;rct=j&amp;q=&amp;esrc=s&amp;frm=1&amp;source=images&amp;cd=&amp;cad=rja&amp;docid=RY7MB85yPVd7rM&amp;tbnid=1sfJMUjUJjdwFM:&amp;ved=0CAUQjRw&amp;url=http%3A%2F%2Fzeny.tiscali.cz%2Fmuz-vypije-lahev-vody-za-2-vteriny-207716&amp;ei=tFBFUvmSMMmqtAaeyIGoDw&amp;bvm=bv.53217764,d.Yms&amp;psig=AFQjCNHnTAYN1D8wibamOCd8vUdnEfkrPA&amp;ust=1380360700004720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z/url?sa=i&amp;rct=j&amp;q=&amp;esrc=s&amp;frm=1&amp;source=images&amp;cd=&amp;cad=rja&amp;docid=RY7MB85yPVd7rM&amp;tbnid=1sfJMUjUJjdwFM:&amp;ved=0CAUQjRw&amp;url=http%3A%2F%2Fzeny.tiscali.cz%2Fmuz-vypije-lahev-vody-za-2-vteriny-207716&amp;ei=tFBFUvmSMMmqtAaeyIGoDw&amp;bvm=bv.53217764,d.Yms&amp;psig=AFQjCNHnTAYN1D8wibamOCd8vUdnEfkrPA&amp;ust=1380360700004720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z/url?sa=i&amp;rct=j&amp;q=&amp;esrc=s&amp;frm=1&amp;source=images&amp;cd=&amp;cad=rja&amp;docid=RY7MB85yPVd7rM&amp;tbnid=1sfJMUjUJjdwFM:&amp;ved=0CAUQjRw&amp;url=http%3A%2F%2Fzeny.tiscali.cz%2Fmuz-vypije-lahev-vody-za-2-vteriny-207716&amp;ei=tFBFUvmSMMmqtAaeyIGoDw&amp;bvm=bv.53217764,d.Yms&amp;psig=AFQjCNHnTAYN1D8wibamOCd8vUdnEfkrPA&amp;ust=1380360700004720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z/url?sa=i&amp;rct=j&amp;q=&amp;esrc=s&amp;frm=1&amp;source=images&amp;cd=&amp;cad=rja&amp;docid=RY7MB85yPVd7rM&amp;tbnid=1sfJMUjUJjdwFM:&amp;ved=0CAUQjRw&amp;url=http%3A%2F%2Fzeny.tiscali.cz%2Fmuz-vypije-lahev-vody-za-2-vteriny-207716&amp;ei=tFBFUvmSMMmqtAaeyIGoDw&amp;bvm=bv.53217764,d.Yms&amp;psig=AFQjCNHnTAYN1D8wibamOCd8vUdnEfkrPA&amp;ust=1380360700004720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z/url?sa=i&amp;rct=j&amp;q=&amp;esrc=s&amp;frm=1&amp;source=images&amp;cd=&amp;cad=rja&amp;docid=YkrFiz-7bkz3NM&amp;tbnid=TvC_p9KA_Tbf4M:&amp;ved=0CAUQjRw&amp;url=http://www.cukrarnavsestary.cz/vyrobky/sladke-pecivo&amp;ei=4VxHUeuUH9HjtQbstYGQCg&amp;bvm=bv.43828540,d.Yms&amp;psig=AFQjCNHVPJmzLJx5EqI9zTxPcfhs4ZF6uQ&amp;ust=1363716960208596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petitonline.cz/images/recipes/452x530/1264.jpg" TargetMode="External"/><Relationship Id="rId3" Type="http://schemas.openxmlformats.org/officeDocument/2006/relationships/hyperlink" Target="http://prostreno.bety.cz/data/images/recipes/originals/0/232-138_honzovy_buchty.JPG" TargetMode="External"/><Relationship Id="rId7" Type="http://schemas.openxmlformats.org/officeDocument/2006/relationships/hyperlink" Target="http://www.hasici.vavrovice.cz/wp-content/uploads/strom.jpg" TargetMode="External"/><Relationship Id="rId2" Type="http://schemas.openxmlformats.org/officeDocument/2006/relationships/hyperlink" Target="http://www.popron.cz/fotocache/mid/302282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ohodar.com/fotecky/cesty2/obrazky/27.jpg" TargetMode="External"/><Relationship Id="rId5" Type="http://schemas.openxmlformats.org/officeDocument/2006/relationships/hyperlink" Target="http://www.dopravni-znaceni.eu/dopravni-znacky/velke/A01b.jpg" TargetMode="External"/><Relationship Id="rId4" Type="http://schemas.openxmlformats.org/officeDocument/2006/relationships/hyperlink" Target="http://tiscali.cz.imagebox.cz/press/2013/01/14/51134-lahev-vody-653x367.jpg" TargetMode="External"/><Relationship Id="rId9" Type="http://schemas.openxmlformats.org/officeDocument/2006/relationships/hyperlink" Target="http://www.cukrarnavsestary.cz/Content/images/slide/buchty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frm=1&amp;source=images&amp;cd=&amp;cad=rja&amp;docid=NKvH76R9C2ddXM&amp;tbnid=NA6m2kKe3AANSM:&amp;ved=0CAUQjRw&amp;url=http://www.popron.cz/o-hloupem-honzovi-a-dalsi-pohadky/&amp;ei=J1hHUZafJcTusgazmIC4DQ&amp;bvm=bv.43828540,d.Yms&amp;psig=AFQjCNEj5hrgYUgExPrdlLgIuAwkfjtJMQ&amp;ust=1363716510273200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z/url?sa=i&amp;rct=j&amp;q=&amp;esrc=s&amp;frm=1&amp;source=images&amp;cd=&amp;cad=rja&amp;docid=vxfqPtQG2K9YgM&amp;tbnid=X7j30bFZGgoCOM:&amp;ved=0CAUQjRw&amp;url=http://prostreno.bety.cz/recepty/229/Honzovy-buchty&amp;ei=2ldHUcjKJYPbswadh4HICQ&amp;bvm=bv.43828540,d.Yms&amp;psig=AFQjCNHMO7Wjvh4veAnsiVUelpIEgK7woA&amp;ust=1363716431854521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z/url?sa=i&amp;rct=j&amp;q=&amp;esrc=s&amp;frm=1&amp;source=images&amp;cd=&amp;cad=rja&amp;docid=hWujB761HgWH3M&amp;tbnid=VGhOxc-vpj5yPM:&amp;ved=0CAUQjRw&amp;url=http://www.pohodar.com/fotecky/cesty2/27.htm&amp;ei=-VhHUYa0F4-MswbtkoFw&amp;bvm=bv.43828540,d.Yms&amp;psig=AFQjCNE1vJ1iaiCf-OrZLzqlv_AzHpZX3g&amp;ust=136371670103664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google.cz/url?sa=i&amp;rct=j&amp;q=&amp;esrc=s&amp;frm=1&amp;source=images&amp;cd=&amp;cad=rja&amp;docid=CqmBPiiVF3u1eM&amp;tbnid=-hbUQLu_cRjl8M:&amp;ved=0CAUQjRw&amp;url=http://www.dopravni-znaceni.eu/znacka/Zat%C3%A1%C4%8Dka-vlevo/A01b/&amp;ei=5FhHUfBeyKq0Bq6vgYAO&amp;bvm=bv.43828540,d.Yms&amp;psig=AFQjCNE1vJ1iaiCf-OrZLzqlv_AzHpZX3g&amp;ust=1363716701036642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z/url?sa=i&amp;rct=j&amp;q=&amp;esrc=s&amp;frm=1&amp;source=images&amp;cd=&amp;cad=rja&amp;docid=OCjX4l_cXojvnM&amp;tbnid=J39BI-jqgcEOdM:&amp;ved=0CAUQjRw&amp;url=http://www.hasici.vavrovice.cz/2010/10/09/vysadba-stromu-28-rijna-v-9-hodin/&amp;ei=eFlHUbfQG8SytAaGgIGgAQ&amp;bvm=bv.43828540,d.Yms&amp;psig=AFQjCNF7vPsTxNxWgljNem4O3J4xb1LcxA&amp;ust=136371682613100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z/url?sa=i&amp;rct=j&amp;q=&amp;esrc=s&amp;frm=1&amp;source=images&amp;cd=&amp;cad=rja&amp;docid=Ws4JTAklH59EOM&amp;tbnid=6cGebczJgkc4IM:&amp;ved=0CAUQjRw&amp;url=http://www.apetitonline.cz/recepty/1264-nejlepsi-kynute-buchty.html&amp;ei=8VlHUemxMszjtQaegoHYAg&amp;bvm=bv.43828540,d.Yms&amp;psig=AFQjCNHVPJmzLJx5EqI9zTxPcfhs4ZF6uQ&amp;ust=136371696020859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89507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cs-CZ" sz="7300" dirty="0"/>
              <a:t>Toto je jedna z otázek z přípravného testu studijních předpokladů </a:t>
            </a:r>
            <a:r>
              <a:rPr lang="cs-CZ" sz="7300" dirty="0" smtClean="0"/>
              <a:t/>
            </a:r>
            <a:br>
              <a:rPr lang="cs-CZ" sz="7300" dirty="0" smtClean="0"/>
            </a:br>
            <a:r>
              <a:rPr lang="cs-CZ" sz="7300" dirty="0" smtClean="0"/>
              <a:t>pro </a:t>
            </a:r>
            <a:r>
              <a:rPr lang="cs-CZ" sz="7300" dirty="0"/>
              <a:t>uchazeče o přijetí na </a:t>
            </a:r>
            <a:r>
              <a:rPr lang="cs-CZ" sz="7300" dirty="0">
                <a:solidFill>
                  <a:srgbClr val="FF0000"/>
                </a:solidFill>
              </a:rPr>
              <a:t>vysokou </a:t>
            </a:r>
            <a:r>
              <a:rPr lang="cs-CZ" sz="7300" dirty="0" smtClean="0">
                <a:solidFill>
                  <a:srgbClr val="FF0000"/>
                </a:solidFill>
              </a:rPr>
              <a:t>školu</a:t>
            </a:r>
            <a:r>
              <a:rPr lang="cs-CZ" sz="7300" dirty="0" smtClean="0"/>
              <a:t>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866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Při kterém napití vypil nejméně?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i="1" dirty="0"/>
              <a:t>A</a:t>
            </a:r>
            <a:r>
              <a:rPr lang="cs-CZ" i="1" dirty="0"/>
              <a:t>   v první zatáčce </a:t>
            </a:r>
            <a:endParaRPr lang="cs-CZ" dirty="0"/>
          </a:p>
          <a:p>
            <a:pPr marL="0" indent="0">
              <a:buNone/>
            </a:pPr>
            <a:r>
              <a:rPr lang="cs-CZ" b="1" i="1" dirty="0"/>
              <a:t>B</a:t>
            </a:r>
            <a:r>
              <a:rPr lang="cs-CZ" i="1" dirty="0"/>
              <a:t>   při druhém napití ve stínu pod stromem </a:t>
            </a:r>
            <a:endParaRPr lang="cs-CZ" dirty="0"/>
          </a:p>
          <a:p>
            <a:pPr marL="0" indent="0">
              <a:buNone/>
            </a:pPr>
            <a:r>
              <a:rPr lang="cs-CZ" b="1" i="1" dirty="0"/>
              <a:t>C</a:t>
            </a:r>
            <a:r>
              <a:rPr lang="cs-CZ" i="1" dirty="0"/>
              <a:t>   po obědě, když zapíjel buchty </a:t>
            </a:r>
            <a:endParaRPr lang="cs-CZ" dirty="0"/>
          </a:p>
          <a:p>
            <a:pPr marL="0" indent="0">
              <a:buNone/>
            </a:pPr>
            <a:r>
              <a:rPr lang="cs-CZ" b="1" i="1" dirty="0"/>
              <a:t>D</a:t>
            </a:r>
            <a:r>
              <a:rPr lang="cs-CZ" i="1" dirty="0"/>
              <a:t>   večer při pátém napití </a:t>
            </a:r>
            <a:endParaRPr lang="cs-CZ" dirty="0"/>
          </a:p>
          <a:p>
            <a:pPr marL="0" indent="0">
              <a:buNone/>
            </a:pPr>
            <a:r>
              <a:rPr lang="cs-CZ" b="1" i="1" dirty="0"/>
              <a:t>E</a:t>
            </a:r>
            <a:r>
              <a:rPr lang="cs-CZ" i="1" dirty="0"/>
              <a:t>   nelze jednoznačně rozhodnout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516216" y="2104395"/>
            <a:ext cx="230425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0" dirty="0" smtClean="0">
                <a:solidFill>
                  <a:srgbClr val="FF0000"/>
                </a:solidFill>
              </a:rPr>
              <a:t>?</a:t>
            </a:r>
            <a:endParaRPr lang="cs-CZ" sz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32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2074242"/>
          </a:xfrm>
        </p:spPr>
        <p:txBody>
          <a:bodyPr>
            <a:normAutofit fontScale="90000"/>
          </a:bodyPr>
          <a:lstStyle/>
          <a:p>
            <a:pPr algn="l"/>
            <a:r>
              <a:rPr lang="cs-CZ" sz="4000" dirty="0"/>
              <a:t>Nejdříve si uvědom, jak šly jednotlivé události za sebou: </a:t>
            </a:r>
            <a:r>
              <a:rPr lang="cs-CZ" sz="4000" b="1" dirty="0"/>
              <a:t>Ve stínu pod stromem - Zatáčka - Páté  napití - Spánek - Buchty k obědu</a:t>
            </a:r>
            <a:r>
              <a:rPr lang="cs-CZ" sz="4000" dirty="0"/>
              <a:t>. Seřaď události: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816424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cs-CZ" sz="4400" dirty="0" smtClean="0"/>
              <a:t>……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sz="4400" dirty="0" smtClean="0"/>
              <a:t>……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sz="4400" dirty="0" smtClean="0"/>
              <a:t>……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sz="4400" dirty="0" smtClean="0"/>
              <a:t>……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sz="4400" dirty="0" smtClean="0"/>
              <a:t>……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142170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74032"/>
            <a:ext cx="8229600" cy="1143000"/>
          </a:xfrm>
        </p:spPr>
        <p:txBody>
          <a:bodyPr>
            <a:noAutofit/>
          </a:bodyPr>
          <a:lstStyle/>
          <a:p>
            <a:r>
              <a:rPr lang="cs-CZ" sz="20000" dirty="0" smtClean="0"/>
              <a:t>Jdeme na to!</a:t>
            </a:r>
            <a:endParaRPr lang="cs-CZ" sz="20000" dirty="0"/>
          </a:p>
        </p:txBody>
      </p:sp>
    </p:spTree>
    <p:extLst>
      <p:ext uri="{BB962C8B-B14F-4D97-AF65-F5344CB8AC3E}">
        <p14:creationId xmlns:p14="http://schemas.microsoft.com/office/powerpoint/2010/main" val="358713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o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6" t="2386" r="53152" b="2626"/>
          <a:stretch>
            <a:fillRect/>
          </a:stretch>
        </p:blipFill>
        <p:spPr bwMode="auto">
          <a:xfrm>
            <a:off x="1115616" y="141466"/>
            <a:ext cx="1804442" cy="67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1115616" y="980728"/>
            <a:ext cx="1804442" cy="57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/>
          <p:nvPr/>
        </p:nvCxnSpPr>
        <p:spPr>
          <a:xfrm>
            <a:off x="611560" y="6741368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délník 6"/>
          <p:cNvSpPr/>
          <p:nvPr/>
        </p:nvSpPr>
        <p:spPr>
          <a:xfrm>
            <a:off x="1115616" y="980728"/>
            <a:ext cx="1804442" cy="1439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5400" dirty="0"/>
          </a:p>
        </p:txBody>
      </p:sp>
      <p:grpSp>
        <p:nvGrpSpPr>
          <p:cNvPr id="17" name="Skupina 16"/>
          <p:cNvGrpSpPr/>
          <p:nvPr/>
        </p:nvGrpSpPr>
        <p:grpSpPr>
          <a:xfrm>
            <a:off x="611560" y="472896"/>
            <a:ext cx="6552728" cy="5332368"/>
            <a:chOff x="611560" y="472896"/>
            <a:chExt cx="6552728" cy="5332368"/>
          </a:xfrm>
        </p:grpSpPr>
        <p:cxnSp>
          <p:nvCxnSpPr>
            <p:cNvPr id="6" name="Přímá spojnice 5"/>
            <p:cNvCxnSpPr/>
            <p:nvPr/>
          </p:nvCxnSpPr>
          <p:spPr>
            <a:xfrm>
              <a:off x="611560" y="3860728"/>
              <a:ext cx="489654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římá spojnice 8"/>
            <p:cNvCxnSpPr/>
            <p:nvPr/>
          </p:nvCxnSpPr>
          <p:spPr>
            <a:xfrm>
              <a:off x="611560" y="980728"/>
              <a:ext cx="489654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9"/>
            <p:cNvCxnSpPr/>
            <p:nvPr/>
          </p:nvCxnSpPr>
          <p:spPr>
            <a:xfrm>
              <a:off x="611560" y="2420888"/>
              <a:ext cx="489654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ovéPole 10"/>
            <p:cNvSpPr txBox="1"/>
            <p:nvPr/>
          </p:nvSpPr>
          <p:spPr>
            <a:xfrm>
              <a:off x="5796136" y="3352896"/>
              <a:ext cx="13681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dirty="0" smtClean="0"/>
                <a:t>2/4</a:t>
              </a:r>
              <a:endParaRPr lang="cs-CZ" sz="6000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5712386" y="472896"/>
              <a:ext cx="13681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dirty="0" smtClean="0"/>
                <a:t>4/4</a:t>
              </a:r>
              <a:endParaRPr lang="cs-CZ" sz="6000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5724128" y="1912416"/>
              <a:ext cx="13681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dirty="0" smtClean="0"/>
                <a:t>3/4</a:t>
              </a:r>
              <a:endParaRPr lang="cs-CZ" sz="6000" dirty="0"/>
            </a:p>
          </p:txBody>
        </p:sp>
        <p:cxnSp>
          <p:nvCxnSpPr>
            <p:cNvPr id="15" name="Přímá spojnice 14"/>
            <p:cNvCxnSpPr/>
            <p:nvPr/>
          </p:nvCxnSpPr>
          <p:spPr>
            <a:xfrm>
              <a:off x="611560" y="5301208"/>
              <a:ext cx="489654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ovéPole 15"/>
            <p:cNvSpPr txBox="1"/>
            <p:nvPr/>
          </p:nvSpPr>
          <p:spPr>
            <a:xfrm>
              <a:off x="5796136" y="4789601"/>
              <a:ext cx="13681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dirty="0" smtClean="0"/>
                <a:t>1/4</a:t>
              </a:r>
              <a:endParaRPr lang="cs-CZ" sz="6000" dirty="0"/>
            </a:p>
          </p:txBody>
        </p:sp>
      </p:grpSp>
      <p:sp>
        <p:nvSpPr>
          <p:cNvPr id="12" name="TextovéPole 11"/>
          <p:cNvSpPr txBox="1"/>
          <p:nvPr/>
        </p:nvSpPr>
        <p:spPr>
          <a:xfrm>
            <a:off x="3203848" y="147549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Za první zatáčkou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417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91580" y="2564904"/>
            <a:ext cx="770485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500" dirty="0" smtClean="0">
                <a:solidFill>
                  <a:srgbClr val="FF0000"/>
                </a:solidFill>
              </a:rPr>
              <a:t>Jak to bylo dál?</a:t>
            </a:r>
            <a:endParaRPr lang="cs-CZ" sz="115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tiscali.cz.imagebox.cz/press/2013/01/14/51134-lahev-vody-653x367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83902"/>
            <a:ext cx="3960440" cy="2225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51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o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6" t="2386" r="53152" b="2626"/>
          <a:stretch>
            <a:fillRect/>
          </a:stretch>
        </p:blipFill>
        <p:spPr bwMode="auto">
          <a:xfrm>
            <a:off x="1115616" y="141466"/>
            <a:ext cx="1804442" cy="67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1115616" y="980728"/>
            <a:ext cx="1804442" cy="57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>
            <a:off x="611560" y="2900941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611560" y="6741368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611560" y="980728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611560" y="482115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délník 6"/>
          <p:cNvSpPr/>
          <p:nvPr/>
        </p:nvSpPr>
        <p:spPr>
          <a:xfrm>
            <a:off x="1115616" y="980728"/>
            <a:ext cx="1804442" cy="143952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5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796136" y="397113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3/3</a:t>
            </a:r>
            <a:endParaRPr lang="cs-CZ" sz="60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796136" y="4285545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1/3</a:t>
            </a:r>
            <a:endParaRPr lang="cs-CZ" sz="60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796136" y="2388576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2/3</a:t>
            </a:r>
            <a:endParaRPr lang="cs-CZ" sz="6000" dirty="0"/>
          </a:p>
        </p:txBody>
      </p:sp>
      <p:sp>
        <p:nvSpPr>
          <p:cNvPr id="2" name="Obdélník 1"/>
          <p:cNvSpPr/>
          <p:nvPr/>
        </p:nvSpPr>
        <p:spPr>
          <a:xfrm>
            <a:off x="1115616" y="2428439"/>
            <a:ext cx="1804442" cy="47250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13"/>
          <p:cNvCxnSpPr/>
          <p:nvPr/>
        </p:nvCxnSpPr>
        <p:spPr>
          <a:xfrm>
            <a:off x="611560" y="2420888"/>
            <a:ext cx="4896544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3203848" y="248360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Pod stromem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203848" y="147549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Za první zatáčkou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075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" grpId="0" animBg="1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2605549"/>
            <a:ext cx="770485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500" dirty="0" smtClean="0">
                <a:solidFill>
                  <a:srgbClr val="92D050"/>
                </a:solidFill>
              </a:rPr>
              <a:t>Jak to bylo dál?</a:t>
            </a:r>
            <a:endParaRPr lang="cs-CZ" sz="11500" dirty="0">
              <a:solidFill>
                <a:srgbClr val="92D050"/>
              </a:solidFill>
            </a:endParaRPr>
          </a:p>
        </p:txBody>
      </p:sp>
      <p:pic>
        <p:nvPicPr>
          <p:cNvPr id="3" name="Picture 2" descr="http://tiscali.cz.imagebox.cz/press/2013/01/14/51134-lahev-vody-653x367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83902"/>
            <a:ext cx="3960440" cy="2225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940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o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6" t="2386" r="53152" b="2626"/>
          <a:stretch>
            <a:fillRect/>
          </a:stretch>
        </p:blipFill>
        <p:spPr bwMode="auto">
          <a:xfrm>
            <a:off x="1115616" y="141466"/>
            <a:ext cx="1804442" cy="67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1115616" y="980728"/>
            <a:ext cx="1804442" cy="57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>
            <a:off x="611560" y="2900941"/>
            <a:ext cx="4896544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611560" y="6741368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611560" y="980728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délník 6"/>
          <p:cNvSpPr/>
          <p:nvPr/>
        </p:nvSpPr>
        <p:spPr>
          <a:xfrm>
            <a:off x="1115616" y="980728"/>
            <a:ext cx="1804442" cy="143952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5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940152" y="472896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2/2</a:t>
            </a:r>
            <a:endParaRPr lang="cs-CZ" sz="60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940152" y="3425224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1/2</a:t>
            </a:r>
            <a:endParaRPr lang="cs-CZ" sz="6000" dirty="0"/>
          </a:p>
        </p:txBody>
      </p:sp>
      <p:sp>
        <p:nvSpPr>
          <p:cNvPr id="2" name="Obdélník 1"/>
          <p:cNvSpPr/>
          <p:nvPr/>
        </p:nvSpPr>
        <p:spPr>
          <a:xfrm>
            <a:off x="1115616" y="2428439"/>
            <a:ext cx="1804442" cy="47250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1115616" y="2924944"/>
            <a:ext cx="1804442" cy="100811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13"/>
          <p:cNvCxnSpPr/>
          <p:nvPr/>
        </p:nvCxnSpPr>
        <p:spPr>
          <a:xfrm>
            <a:off x="611560" y="3933056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3203848" y="147549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Za první zatáčkou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203848" y="248360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Pod stromem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203848" y="321297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Oběd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4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3" grpId="0" animBg="1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2564904"/>
            <a:ext cx="770485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500" dirty="0" smtClean="0">
                <a:solidFill>
                  <a:srgbClr val="FFC000"/>
                </a:solidFill>
              </a:rPr>
              <a:t>Jak to bylo dál?</a:t>
            </a:r>
            <a:endParaRPr lang="cs-CZ" sz="11500" dirty="0">
              <a:solidFill>
                <a:srgbClr val="FFC000"/>
              </a:solidFill>
            </a:endParaRPr>
          </a:p>
        </p:txBody>
      </p:sp>
      <p:pic>
        <p:nvPicPr>
          <p:cNvPr id="3" name="Picture 2" descr="http://tiscali.cz.imagebox.cz/press/2013/01/14/51134-lahev-vody-653x367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83902"/>
            <a:ext cx="3960440" cy="2225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608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o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6" t="2386" r="53152" b="2626"/>
          <a:stretch>
            <a:fillRect/>
          </a:stretch>
        </p:blipFill>
        <p:spPr bwMode="auto">
          <a:xfrm>
            <a:off x="1115616" y="141466"/>
            <a:ext cx="1804442" cy="67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1115616" y="980728"/>
            <a:ext cx="1804442" cy="57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/>
          <p:nvPr/>
        </p:nvCxnSpPr>
        <p:spPr>
          <a:xfrm>
            <a:off x="611560" y="6741368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611560" y="980728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délník 6"/>
          <p:cNvSpPr/>
          <p:nvPr/>
        </p:nvSpPr>
        <p:spPr>
          <a:xfrm>
            <a:off x="1115616" y="980728"/>
            <a:ext cx="1804442" cy="143952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5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796136" y="472896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5/5</a:t>
            </a:r>
            <a:endParaRPr lang="cs-CZ" sz="60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796136" y="5077633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1/5</a:t>
            </a:r>
            <a:endParaRPr lang="cs-CZ" sz="6000" dirty="0"/>
          </a:p>
        </p:txBody>
      </p:sp>
      <p:sp>
        <p:nvSpPr>
          <p:cNvPr id="2" name="Obdélník 1"/>
          <p:cNvSpPr/>
          <p:nvPr/>
        </p:nvSpPr>
        <p:spPr>
          <a:xfrm>
            <a:off x="1115616" y="2428439"/>
            <a:ext cx="1804442" cy="47250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1115616" y="2924944"/>
            <a:ext cx="1804442" cy="100811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13"/>
          <p:cNvCxnSpPr/>
          <p:nvPr/>
        </p:nvCxnSpPr>
        <p:spPr>
          <a:xfrm>
            <a:off x="611560" y="32849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5796136" y="3925505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2/5</a:t>
            </a:r>
            <a:endParaRPr lang="cs-CZ" sz="60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796136" y="2773377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3/5</a:t>
            </a:r>
            <a:endParaRPr lang="cs-CZ" sz="60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796136" y="1621249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4/5</a:t>
            </a:r>
            <a:endParaRPr lang="cs-CZ" sz="6000" dirty="0"/>
          </a:p>
        </p:txBody>
      </p:sp>
      <p:sp>
        <p:nvSpPr>
          <p:cNvPr id="5" name="Obdélník 4"/>
          <p:cNvSpPr/>
          <p:nvPr/>
        </p:nvSpPr>
        <p:spPr>
          <a:xfrm>
            <a:off x="1115616" y="3933056"/>
            <a:ext cx="1804442" cy="165618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3203848" y="147549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Za první zatáčkou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3203848" y="248360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Pod stromem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3203848" y="341970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Oběd</a:t>
            </a:r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611560" y="2132856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611560" y="4437112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611560" y="5589240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611560" y="3933056"/>
            <a:ext cx="4896544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ovéPole 22"/>
          <p:cNvSpPr txBox="1"/>
          <p:nvPr/>
        </p:nvSpPr>
        <p:spPr>
          <a:xfrm>
            <a:off x="3203848" y="471585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 spaní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875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6" grpId="0"/>
      <p:bldP spid="17" grpId="0"/>
      <p:bldP spid="18" grpId="0"/>
      <p:bldP spid="5" grpId="0" animBg="1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564904"/>
            <a:ext cx="8229600" cy="1143000"/>
          </a:xfrm>
        </p:spPr>
        <p:txBody>
          <a:bodyPr>
            <a:noAutofit/>
          </a:bodyPr>
          <a:lstStyle/>
          <a:p>
            <a:r>
              <a:rPr lang="cs-CZ" sz="13800" dirty="0" smtClean="0">
                <a:solidFill>
                  <a:srgbClr val="FF0000"/>
                </a:solidFill>
              </a:rPr>
              <a:t>A my ji vyřešíme v 5.třídě!!</a:t>
            </a:r>
            <a:endParaRPr lang="cs-CZ" sz="1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52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2636912"/>
            <a:ext cx="770485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500" dirty="0" smtClean="0">
                <a:solidFill>
                  <a:schemeClr val="accent6">
                    <a:lumMod val="75000"/>
                  </a:schemeClr>
                </a:solidFill>
              </a:rPr>
              <a:t>Jak to bylo dál?</a:t>
            </a:r>
            <a:endParaRPr lang="cs-CZ" sz="115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Picture 2" descr="http://tiscali.cz.imagebox.cz/press/2013/01/14/51134-lahev-vody-653x367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83902"/>
            <a:ext cx="3960440" cy="2225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438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o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6" t="2386" r="53152" b="2626"/>
          <a:stretch>
            <a:fillRect/>
          </a:stretch>
        </p:blipFill>
        <p:spPr bwMode="auto">
          <a:xfrm>
            <a:off x="1115616" y="141466"/>
            <a:ext cx="1804442" cy="67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1115616" y="980728"/>
            <a:ext cx="1804442" cy="57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/>
          <p:nvPr/>
        </p:nvCxnSpPr>
        <p:spPr>
          <a:xfrm>
            <a:off x="611560" y="6741368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611560" y="980728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délník 6"/>
          <p:cNvSpPr/>
          <p:nvPr/>
        </p:nvSpPr>
        <p:spPr>
          <a:xfrm>
            <a:off x="1115616" y="980728"/>
            <a:ext cx="1804442" cy="143952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5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796136" y="472896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5/5</a:t>
            </a:r>
            <a:endParaRPr lang="cs-CZ" sz="60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796136" y="5077633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1/5</a:t>
            </a:r>
            <a:endParaRPr lang="cs-CZ" sz="6000" dirty="0"/>
          </a:p>
        </p:txBody>
      </p:sp>
      <p:sp>
        <p:nvSpPr>
          <p:cNvPr id="2" name="Obdélník 1"/>
          <p:cNvSpPr/>
          <p:nvPr/>
        </p:nvSpPr>
        <p:spPr>
          <a:xfrm>
            <a:off x="1115616" y="2428439"/>
            <a:ext cx="1804442" cy="47250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1115616" y="2924944"/>
            <a:ext cx="1804442" cy="100811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13"/>
          <p:cNvCxnSpPr/>
          <p:nvPr/>
        </p:nvCxnSpPr>
        <p:spPr>
          <a:xfrm>
            <a:off x="611560" y="32849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5796136" y="3925505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2/5</a:t>
            </a:r>
            <a:endParaRPr lang="cs-CZ" sz="60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796136" y="2773377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3/5</a:t>
            </a:r>
            <a:endParaRPr lang="cs-CZ" sz="60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796136" y="1621249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4/5</a:t>
            </a:r>
            <a:endParaRPr lang="cs-CZ" sz="6000" dirty="0"/>
          </a:p>
        </p:txBody>
      </p:sp>
      <p:sp>
        <p:nvSpPr>
          <p:cNvPr id="5" name="Obdélník 4"/>
          <p:cNvSpPr/>
          <p:nvPr/>
        </p:nvSpPr>
        <p:spPr>
          <a:xfrm>
            <a:off x="1115616" y="3933056"/>
            <a:ext cx="1804442" cy="165618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1115616" y="5589240"/>
            <a:ext cx="1804442" cy="115148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3203848" y="147549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Za první zatáčkou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3203848" y="248360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Pod stromem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3203848" y="341970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Oběd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3203848" y="471585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 spaní</a:t>
            </a:r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611560" y="2132856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611560" y="4437112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611560" y="5589240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3203848" y="601199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Večer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325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1628800"/>
            <a:ext cx="770485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500" dirty="0" smtClean="0">
                <a:solidFill>
                  <a:srgbClr val="7030A0"/>
                </a:solidFill>
              </a:rPr>
              <a:t>Tak co? </a:t>
            </a:r>
          </a:p>
          <a:p>
            <a:pPr algn="ctr"/>
            <a:r>
              <a:rPr lang="cs-CZ" sz="11500" dirty="0" smtClean="0">
                <a:solidFill>
                  <a:srgbClr val="7030A0"/>
                </a:solidFill>
              </a:rPr>
              <a:t>Už víš?</a:t>
            </a:r>
            <a:endParaRPr lang="cs-CZ" sz="115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55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645591" y="3384792"/>
            <a:ext cx="1804442" cy="115148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7261026" y="2880096"/>
            <a:ext cx="1804442" cy="165618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5456584" y="3110054"/>
            <a:ext cx="1804442" cy="143952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5400" dirty="0"/>
          </a:p>
        </p:txBody>
      </p:sp>
      <p:sp>
        <p:nvSpPr>
          <p:cNvPr id="5" name="Obdélník 4"/>
          <p:cNvSpPr/>
          <p:nvPr/>
        </p:nvSpPr>
        <p:spPr>
          <a:xfrm>
            <a:off x="35496" y="4077072"/>
            <a:ext cx="1804442" cy="47250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839938" y="3541462"/>
            <a:ext cx="1804442" cy="100811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2" name="Skupina 11"/>
          <p:cNvGrpSpPr/>
          <p:nvPr/>
        </p:nvGrpSpPr>
        <p:grpSpPr>
          <a:xfrm>
            <a:off x="442805" y="1845535"/>
            <a:ext cx="9338510" cy="1366730"/>
            <a:chOff x="442805" y="1845535"/>
            <a:chExt cx="9338510" cy="1366730"/>
          </a:xfrm>
        </p:grpSpPr>
        <p:sp>
          <p:nvSpPr>
            <p:cNvPr id="7" name="TextovéPole 6"/>
            <p:cNvSpPr txBox="1"/>
            <p:nvPr/>
          </p:nvSpPr>
          <p:spPr>
            <a:xfrm rot="19343816">
              <a:off x="5964891" y="1989551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Za první zatáčkou</a:t>
              </a:r>
              <a:endParaRPr lang="cs-CZ" dirty="0"/>
            </a:p>
          </p:txBody>
        </p:sp>
        <p:sp>
          <p:nvSpPr>
            <p:cNvPr id="8" name="TextovéPole 7"/>
            <p:cNvSpPr txBox="1"/>
            <p:nvPr/>
          </p:nvSpPr>
          <p:spPr>
            <a:xfrm rot="19343816">
              <a:off x="442805" y="2842933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Pod stromem</a:t>
              </a:r>
              <a:endParaRPr lang="cs-CZ" dirty="0"/>
            </a:p>
          </p:txBody>
        </p:sp>
        <p:sp>
          <p:nvSpPr>
            <p:cNvPr id="9" name="TextovéPole 8"/>
            <p:cNvSpPr txBox="1"/>
            <p:nvPr/>
          </p:nvSpPr>
          <p:spPr>
            <a:xfrm rot="19343816">
              <a:off x="2387021" y="2565615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Oběd</a:t>
              </a:r>
              <a:endParaRPr lang="cs-CZ" dirty="0"/>
            </a:p>
          </p:txBody>
        </p:sp>
        <p:sp>
          <p:nvSpPr>
            <p:cNvPr id="10" name="TextovéPole 9"/>
            <p:cNvSpPr txBox="1"/>
            <p:nvPr/>
          </p:nvSpPr>
          <p:spPr>
            <a:xfrm rot="19343816">
              <a:off x="7765091" y="1845535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Po spaní</a:t>
              </a:r>
              <a:endParaRPr lang="cs-CZ" dirty="0"/>
            </a:p>
          </p:txBody>
        </p:sp>
        <p:sp>
          <p:nvSpPr>
            <p:cNvPr id="11" name="TextovéPole 10"/>
            <p:cNvSpPr txBox="1"/>
            <p:nvPr/>
          </p:nvSpPr>
          <p:spPr>
            <a:xfrm rot="19343816">
              <a:off x="4236699" y="2349591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Večer</a:t>
              </a:r>
              <a:endParaRPr lang="cs-CZ" dirty="0"/>
            </a:p>
          </p:txBody>
        </p:sp>
      </p:grpSp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Porovnáme, kolik kdy vypil…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499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Tak jak nám to vyšlo?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Napiš odpověď: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022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8800" dirty="0" smtClean="0"/>
              <a:t>Gratulujeme!</a:t>
            </a:r>
            <a:endParaRPr lang="cs-CZ" sz="8800" dirty="0"/>
          </a:p>
        </p:txBody>
      </p:sp>
      <p:pic>
        <p:nvPicPr>
          <p:cNvPr id="12290" name="Picture 2" descr="http://www.cukrarnavsestary.cz/Content/images/slide/buchty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4110"/>
            <a:ext cx="9144000" cy="412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ál 3"/>
          <p:cNvSpPr/>
          <p:nvPr/>
        </p:nvSpPr>
        <p:spPr>
          <a:xfrm>
            <a:off x="3995936" y="2492896"/>
            <a:ext cx="4320480" cy="42484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7300" dirty="0" smtClean="0"/>
              <a:t>Dobrou chuť!</a:t>
            </a:r>
            <a:endParaRPr lang="cs-CZ" sz="7300" dirty="0"/>
          </a:p>
        </p:txBody>
      </p:sp>
    </p:spTree>
    <p:extLst>
      <p:ext uri="{BB962C8B-B14F-4D97-AF65-F5344CB8AC3E}">
        <p14:creationId xmlns:p14="http://schemas.microsoft.com/office/powerpoint/2010/main" val="163552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obrázky: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000" dirty="0"/>
              <a:t>Hloupý Honza - </a:t>
            </a:r>
            <a:r>
              <a:rPr lang="cs-CZ" sz="2000" dirty="0">
                <a:hlinkClick r:id="rId2"/>
              </a:rPr>
              <a:t>http://</a:t>
            </a:r>
            <a:r>
              <a:rPr lang="cs-CZ" sz="2000" dirty="0" smtClean="0">
                <a:hlinkClick r:id="rId2"/>
              </a:rPr>
              <a:t>www.popron.cz/fotocache/mid/302282.jpg</a:t>
            </a:r>
            <a:endParaRPr lang="cs-CZ" sz="2000" dirty="0" smtClean="0"/>
          </a:p>
          <a:p>
            <a:r>
              <a:rPr lang="cs-CZ" sz="2000" dirty="0"/>
              <a:t>Honzovy buchty - </a:t>
            </a:r>
            <a:r>
              <a:rPr lang="cs-CZ" sz="2000" dirty="0">
                <a:hlinkClick r:id="rId3"/>
              </a:rPr>
              <a:t>http://prostreno.bety.cz/data/images/recipes/originals//</a:t>
            </a:r>
            <a:r>
              <a:rPr lang="cs-CZ" sz="2000" dirty="0" smtClean="0">
                <a:hlinkClick r:id="rId3"/>
              </a:rPr>
              <a:t>0/232-138_honzovy_buchty.JPG</a:t>
            </a:r>
            <a:endParaRPr lang="cs-CZ" sz="2000" dirty="0" smtClean="0"/>
          </a:p>
          <a:p>
            <a:r>
              <a:rPr lang="cs-CZ" sz="2000" dirty="0" smtClean="0"/>
              <a:t>Voda </a:t>
            </a:r>
            <a:r>
              <a:rPr lang="cs-CZ" sz="2000" dirty="0"/>
              <a:t>z lahve - </a:t>
            </a:r>
            <a:r>
              <a:rPr lang="cs-CZ" sz="2000" dirty="0">
                <a:hlinkClick r:id="rId4"/>
              </a:rPr>
              <a:t>http://</a:t>
            </a:r>
            <a:r>
              <a:rPr lang="cs-CZ" sz="2000" dirty="0" smtClean="0">
                <a:hlinkClick r:id="rId4"/>
              </a:rPr>
              <a:t>tiscali.cz.imagebox.cz/press/2013/01/14/51134-lahev-vody-653x367.jpg</a:t>
            </a:r>
            <a:endParaRPr lang="cs-CZ" sz="2000" dirty="0" smtClean="0"/>
          </a:p>
          <a:p>
            <a:r>
              <a:rPr lang="cs-CZ" sz="2000" dirty="0"/>
              <a:t>Dopravní značka - </a:t>
            </a:r>
            <a:r>
              <a:rPr lang="cs-CZ" sz="2000" dirty="0">
                <a:hlinkClick r:id="rId5"/>
              </a:rPr>
              <a:t>http://</a:t>
            </a:r>
            <a:r>
              <a:rPr lang="cs-CZ" sz="2000" dirty="0" smtClean="0">
                <a:hlinkClick r:id="rId5"/>
              </a:rPr>
              <a:t>www.dopravni-znaceni.eu/dopravni-znacky/velke/A01b.jpg</a:t>
            </a:r>
            <a:endParaRPr lang="cs-CZ" sz="2000" dirty="0" smtClean="0"/>
          </a:p>
          <a:p>
            <a:r>
              <a:rPr lang="cs-CZ" sz="2000" dirty="0" smtClean="0"/>
              <a:t>Zatáčka </a:t>
            </a:r>
            <a:r>
              <a:rPr lang="cs-CZ" sz="2000" dirty="0"/>
              <a:t>- </a:t>
            </a:r>
            <a:r>
              <a:rPr lang="cs-CZ" sz="2000" dirty="0" smtClean="0">
                <a:hlinkClick r:id="rId6"/>
              </a:rPr>
              <a:t>http</a:t>
            </a:r>
            <a:r>
              <a:rPr lang="cs-CZ" sz="2000" dirty="0">
                <a:hlinkClick r:id="rId6"/>
              </a:rPr>
              <a:t>://</a:t>
            </a:r>
            <a:r>
              <a:rPr lang="cs-CZ" sz="2000" dirty="0" smtClean="0">
                <a:hlinkClick r:id="rId6"/>
              </a:rPr>
              <a:t>www.pohodar.com/fotecky/cesty2/obrazky/27.jpg</a:t>
            </a:r>
            <a:endParaRPr lang="cs-CZ" sz="2000" dirty="0" smtClean="0"/>
          </a:p>
          <a:p>
            <a:r>
              <a:rPr lang="cs-CZ" sz="2000" dirty="0"/>
              <a:t>Strom - </a:t>
            </a:r>
            <a:r>
              <a:rPr lang="cs-CZ" sz="2000" dirty="0">
                <a:hlinkClick r:id="rId7"/>
              </a:rPr>
              <a:t>http://</a:t>
            </a:r>
            <a:r>
              <a:rPr lang="cs-CZ" sz="2000" dirty="0" smtClean="0">
                <a:hlinkClick r:id="rId7"/>
              </a:rPr>
              <a:t>www.hasici.vavrovice.cz/wp-content/uploads/strom.jpg</a:t>
            </a:r>
            <a:endParaRPr lang="cs-CZ" sz="2000" dirty="0" smtClean="0"/>
          </a:p>
          <a:p>
            <a:r>
              <a:rPr lang="cs-CZ" sz="2000" dirty="0"/>
              <a:t>Maková buchta - </a:t>
            </a:r>
            <a:r>
              <a:rPr lang="cs-CZ" sz="2000" dirty="0">
                <a:hlinkClick r:id="rId8"/>
              </a:rPr>
              <a:t>http://</a:t>
            </a:r>
            <a:r>
              <a:rPr lang="cs-CZ" sz="2000" dirty="0" smtClean="0">
                <a:hlinkClick r:id="rId8"/>
              </a:rPr>
              <a:t>www.apetitonline.cz/images/recipes/452x530/1264.jpg</a:t>
            </a:r>
            <a:endParaRPr lang="cs-CZ" sz="2000" dirty="0" smtClean="0"/>
          </a:p>
          <a:p>
            <a:r>
              <a:rPr lang="cs-CZ" sz="2000" dirty="0"/>
              <a:t>Gratulujeme - </a:t>
            </a:r>
            <a:r>
              <a:rPr lang="cs-CZ" sz="2000" dirty="0">
                <a:hlinkClick r:id="rId9"/>
              </a:rPr>
              <a:t>http://</a:t>
            </a:r>
            <a:r>
              <a:rPr lang="cs-CZ" sz="2000" dirty="0" smtClean="0">
                <a:hlinkClick r:id="rId9"/>
              </a:rPr>
              <a:t>www.cukrarnavsestary.cz/Content/images/slide/buchty.jpg</a:t>
            </a:r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590110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popron.cz/fotocache/bigorig/30228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5401474" cy="541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ál 3"/>
          <p:cNvSpPr/>
          <p:nvPr/>
        </p:nvSpPr>
        <p:spPr>
          <a:xfrm>
            <a:off x="5436096" y="1196752"/>
            <a:ext cx="3456384" cy="35283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i="1" dirty="0" smtClean="0"/>
              <a:t>Hloupý Honza se vydal </a:t>
            </a:r>
            <a:br>
              <a:rPr lang="cs-CZ" sz="4000" i="1" dirty="0" smtClean="0"/>
            </a:br>
            <a:r>
              <a:rPr lang="cs-CZ" sz="4000" i="1" dirty="0" smtClean="0"/>
              <a:t>do světa. 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53675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786806"/>
            <a:ext cx="8229600" cy="2506290"/>
          </a:xfrm>
        </p:spPr>
        <p:txBody>
          <a:bodyPr>
            <a:noAutofit/>
          </a:bodyPr>
          <a:lstStyle/>
          <a:p>
            <a:pPr algn="l"/>
            <a:r>
              <a:rPr lang="cs-CZ" sz="8000" dirty="0" smtClean="0">
                <a:solidFill>
                  <a:srgbClr val="FF0000"/>
                </a:solidFill>
              </a:rPr>
              <a:t>Rada: </a:t>
            </a:r>
            <a:r>
              <a:rPr lang="cs-CZ" sz="8000" dirty="0" smtClean="0"/>
              <a:t/>
            </a:r>
            <a:br>
              <a:rPr lang="cs-CZ" sz="8000" dirty="0" smtClean="0"/>
            </a:br>
            <a:r>
              <a:rPr lang="cs-CZ" sz="8000" dirty="0" smtClean="0"/>
              <a:t>Piš si poznámky! Budeš je potřebovat!</a:t>
            </a: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37639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http://prostreno.bety.cz/data/images/recipes/originals/0/232-138_honzovy_buchty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42" y="980728"/>
            <a:ext cx="5886450" cy="392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bottle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6" t="2386" r="53152" b="2626"/>
          <a:stretch>
            <a:fillRect/>
          </a:stretch>
        </p:blipFill>
        <p:spPr bwMode="auto">
          <a:xfrm>
            <a:off x="5822537" y="116632"/>
            <a:ext cx="1675606" cy="6236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ál 7"/>
          <p:cNvSpPr/>
          <p:nvPr/>
        </p:nvSpPr>
        <p:spPr>
          <a:xfrm>
            <a:off x="2987824" y="3235121"/>
            <a:ext cx="3456384" cy="35283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i="1" dirty="0" smtClean="0"/>
              <a:t>Na cestu si vzal buchty a láhev vody.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86876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http://www.pohodar.com/fotecky/cesty2/obrazky/27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75505"/>
            <a:ext cx="5229225" cy="392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http://www.dopravni-znaceni.eu/dopravni-znacky/velke/A01b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1600" y="1124744"/>
            <a:ext cx="3105239" cy="2729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611560" y="4509120"/>
            <a:ext cx="79928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i="1" dirty="0" smtClean="0"/>
              <a:t>Když ráno vyrazil, byla láhev plná a během dne ji nikde nedoplňoval. Sotva zašel </a:t>
            </a:r>
            <a:r>
              <a:rPr lang="cs-CZ" sz="3200" i="1" dirty="0" smtClean="0">
                <a:solidFill>
                  <a:srgbClr val="FF0000"/>
                </a:solidFill>
              </a:rPr>
              <a:t>za první zatáčku</a:t>
            </a:r>
            <a:r>
              <a:rPr lang="cs-CZ" sz="3200" i="1" dirty="0" smtClean="0"/>
              <a:t>, poprvé se napil a vypil přesně </a:t>
            </a:r>
            <a:r>
              <a:rPr lang="cs-CZ" sz="3200" i="1" dirty="0" smtClean="0">
                <a:solidFill>
                  <a:srgbClr val="7030A0"/>
                </a:solidFill>
              </a:rPr>
              <a:t>čtvrtinu</a:t>
            </a:r>
            <a:r>
              <a:rPr lang="cs-CZ" sz="3200" i="1" dirty="0" smtClean="0"/>
              <a:t> obsahu.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6418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www.hasici.vavrovice.cz/wp-content/uploads/strom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5229225" cy="392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67544" y="4653136"/>
            <a:ext cx="82089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i="1" dirty="0" smtClean="0"/>
              <a:t>Poté pokračoval v cestě. Během dopoledne mu začalo být horko, takže se ve stínu </a:t>
            </a:r>
            <a:r>
              <a:rPr lang="cs-CZ" sz="2800" i="1" dirty="0" smtClean="0">
                <a:solidFill>
                  <a:srgbClr val="FF0000"/>
                </a:solidFill>
              </a:rPr>
              <a:t>pod stromem </a:t>
            </a:r>
            <a:r>
              <a:rPr lang="cs-CZ" sz="2800" i="1" dirty="0" smtClean="0"/>
              <a:t>napil podruhé. Vypil tolik, že v láhvi zůstalo jenom něco přes </a:t>
            </a:r>
            <a:r>
              <a:rPr lang="cs-CZ" sz="2800" i="1" dirty="0" smtClean="0">
                <a:solidFill>
                  <a:srgbClr val="7030A0"/>
                </a:solidFill>
              </a:rPr>
              <a:t>dvě třetiny </a:t>
            </a:r>
            <a:r>
              <a:rPr lang="cs-CZ" sz="2800" i="1" dirty="0" smtClean="0"/>
              <a:t>obsahu.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7557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apetitonline.cz/images/recipes/452x530/1264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32656"/>
            <a:ext cx="4855443" cy="5699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251520" y="620688"/>
            <a:ext cx="309634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i="1" dirty="0" smtClean="0"/>
              <a:t>Potom přišel </a:t>
            </a:r>
            <a:r>
              <a:rPr lang="cs-CZ" sz="4400" i="1" dirty="0" smtClean="0">
                <a:solidFill>
                  <a:srgbClr val="FF0000"/>
                </a:solidFill>
              </a:rPr>
              <a:t>oběd</a:t>
            </a:r>
            <a:r>
              <a:rPr lang="cs-CZ" sz="4400" i="1" dirty="0" smtClean="0"/>
              <a:t>, Honza zapil buchty a láhev dopil přesně </a:t>
            </a:r>
            <a:br>
              <a:rPr lang="cs-CZ" sz="4400" i="1" dirty="0" smtClean="0"/>
            </a:br>
            <a:r>
              <a:rPr lang="cs-CZ" sz="4400" i="1" dirty="0" smtClean="0"/>
              <a:t>do </a:t>
            </a:r>
            <a:r>
              <a:rPr lang="cs-CZ" sz="4400" i="1" dirty="0" smtClean="0">
                <a:solidFill>
                  <a:srgbClr val="7030A0"/>
                </a:solidFill>
              </a:rPr>
              <a:t>poloviny</a:t>
            </a:r>
            <a:r>
              <a:rPr lang="cs-CZ" sz="4400" i="1" dirty="0" smtClean="0"/>
              <a:t>. 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378783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5400" i="1" dirty="0" smtClean="0"/>
              <a:t>Vyspal </a:t>
            </a:r>
            <a:r>
              <a:rPr lang="cs-CZ" sz="5400" i="1" dirty="0"/>
              <a:t>se a než vyrazil dál, vypil z láhve tolik, že zůstala jenom </a:t>
            </a:r>
            <a:r>
              <a:rPr lang="cs-CZ" sz="5400" i="1" dirty="0">
                <a:solidFill>
                  <a:srgbClr val="7030A0"/>
                </a:solidFill>
              </a:rPr>
              <a:t>pětina</a:t>
            </a:r>
            <a:r>
              <a:rPr lang="cs-CZ" sz="5400" i="1" dirty="0"/>
              <a:t> vody. Teď už musel vodou šetřit, proto ji dopil při pátém napití až </a:t>
            </a:r>
            <a:r>
              <a:rPr lang="cs-CZ" sz="5400" i="1" dirty="0">
                <a:solidFill>
                  <a:srgbClr val="FF0000"/>
                </a:solidFill>
              </a:rPr>
              <a:t>večer</a:t>
            </a:r>
            <a:r>
              <a:rPr lang="cs-CZ" sz="5400" i="1" dirty="0"/>
              <a:t>. </a:t>
            </a:r>
            <a:endParaRPr lang="cs-CZ" sz="5400" dirty="0"/>
          </a:p>
        </p:txBody>
      </p:sp>
    </p:spTree>
    <p:extLst>
      <p:ext uri="{BB962C8B-B14F-4D97-AF65-F5344CB8AC3E}">
        <p14:creationId xmlns:p14="http://schemas.microsoft.com/office/powerpoint/2010/main" val="379100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2177</TotalTime>
  <Words>359</Words>
  <Application>Microsoft Office PowerPoint</Application>
  <PresentationFormat>Předvádění na obrazovce (4:3)</PresentationFormat>
  <Paragraphs>85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Motiv systému Office</vt:lpstr>
      <vt:lpstr>Toto je jedna z otázek z přípravného testu studijních předpokladů  pro uchazeče o přijetí na vysokou školu: </vt:lpstr>
      <vt:lpstr>A my ji vyřešíme v 5.třídě!!</vt:lpstr>
      <vt:lpstr>Prezentace aplikace PowerPoint</vt:lpstr>
      <vt:lpstr>Rada:  Piš si poznámky! Budeš je potřebovat!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Při kterém napití vypil nejméně?</vt:lpstr>
      <vt:lpstr>Nejdříve si uvědom, jak šly jednotlivé události za sebou: Ve stínu pod stromem - Zatáčka - Páté  napití - Spánek - Buchty k obědu. Seřaď události: </vt:lpstr>
      <vt:lpstr>Jdeme na to!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Porovnáme, kolik kdy vypil…</vt:lpstr>
      <vt:lpstr>Tak jak nám to vyšlo?</vt:lpstr>
      <vt:lpstr>Gratulujeme!</vt:lpstr>
      <vt:lpstr>Použité obrázky: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Voda</dc:creator>
  <cp:lastModifiedBy>Jan Voda</cp:lastModifiedBy>
  <cp:revision>19</cp:revision>
  <dcterms:created xsi:type="dcterms:W3CDTF">2013-03-18T17:35:24Z</dcterms:created>
  <dcterms:modified xsi:type="dcterms:W3CDTF">2013-09-27T09:47:30Z</dcterms:modified>
</cp:coreProperties>
</file>