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6" r:id="rId3"/>
    <p:sldId id="277" r:id="rId4"/>
    <p:sldId id="278" r:id="rId5"/>
    <p:sldId id="280" r:id="rId6"/>
    <p:sldId id="281" r:id="rId7"/>
    <p:sldId id="282" r:id="rId8"/>
    <p:sldId id="279" r:id="rId9"/>
    <p:sldId id="258" r:id="rId10"/>
    <p:sldId id="259" r:id="rId11"/>
    <p:sldId id="263" r:id="rId12"/>
    <p:sldId id="261" r:id="rId13"/>
    <p:sldId id="274" r:id="rId14"/>
    <p:sldId id="267" r:id="rId15"/>
    <p:sldId id="269" r:id="rId16"/>
    <p:sldId id="271" r:id="rId17"/>
    <p:sldId id="275" r:id="rId18"/>
    <p:sldId id="260" r:id="rId19"/>
    <p:sldId id="264" r:id="rId20"/>
    <p:sldId id="262" r:id="rId21"/>
    <p:sldId id="266" r:id="rId22"/>
    <p:sldId id="268" r:id="rId23"/>
    <p:sldId id="270" r:id="rId24"/>
    <p:sldId id="273" r:id="rId25"/>
    <p:sldId id="283" r:id="rId2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85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C52EDF3D-54FF-49C1-9C59-3B40E9FBECFE}" type="datetimeFigureOut">
              <a:rPr lang="cs-CZ" smtClean="0"/>
              <a:pPr/>
              <a:t>24.10.2014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172D925-C8E9-42FE-BE85-AB0A1D75C185}"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52EDF3D-54FF-49C1-9C59-3B40E9FBECFE}" type="datetimeFigureOut">
              <a:rPr lang="cs-CZ" smtClean="0"/>
              <a:pPr/>
              <a:t>24.10.2014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172D925-C8E9-42FE-BE85-AB0A1D75C185}"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52EDF3D-54FF-49C1-9C59-3B40E9FBECFE}" type="datetimeFigureOut">
              <a:rPr lang="cs-CZ" smtClean="0"/>
              <a:pPr/>
              <a:t>24.10.2014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172D925-C8E9-42FE-BE85-AB0A1D75C185}"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52EDF3D-54FF-49C1-9C59-3B40E9FBECFE}" type="datetimeFigureOut">
              <a:rPr lang="cs-CZ" smtClean="0"/>
              <a:pPr/>
              <a:t>24.10.2014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172D925-C8E9-42FE-BE85-AB0A1D75C185}"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C52EDF3D-54FF-49C1-9C59-3B40E9FBECFE}" type="datetimeFigureOut">
              <a:rPr lang="cs-CZ" smtClean="0"/>
              <a:pPr/>
              <a:t>24.10.2014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172D925-C8E9-42FE-BE85-AB0A1D75C185}"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C52EDF3D-54FF-49C1-9C59-3B40E9FBECFE}" type="datetimeFigureOut">
              <a:rPr lang="cs-CZ" smtClean="0"/>
              <a:pPr/>
              <a:t>24.10.2014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172D925-C8E9-42FE-BE85-AB0A1D75C185}"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C52EDF3D-54FF-49C1-9C59-3B40E9FBECFE}" type="datetimeFigureOut">
              <a:rPr lang="cs-CZ" smtClean="0"/>
              <a:pPr/>
              <a:t>24.10.2014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172D925-C8E9-42FE-BE85-AB0A1D75C185}"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C52EDF3D-54FF-49C1-9C59-3B40E9FBECFE}" type="datetimeFigureOut">
              <a:rPr lang="cs-CZ" smtClean="0"/>
              <a:pPr/>
              <a:t>24.10.2014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172D925-C8E9-42FE-BE85-AB0A1D75C185}"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52EDF3D-54FF-49C1-9C59-3B40E9FBECFE}" type="datetimeFigureOut">
              <a:rPr lang="cs-CZ" smtClean="0"/>
              <a:pPr/>
              <a:t>24.10.2014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172D925-C8E9-42FE-BE85-AB0A1D75C185}"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52EDF3D-54FF-49C1-9C59-3B40E9FBECFE}" type="datetimeFigureOut">
              <a:rPr lang="cs-CZ" smtClean="0"/>
              <a:pPr/>
              <a:t>24.10.2014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172D925-C8E9-42FE-BE85-AB0A1D75C185}"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52EDF3D-54FF-49C1-9C59-3B40E9FBECFE}" type="datetimeFigureOut">
              <a:rPr lang="cs-CZ" smtClean="0"/>
              <a:pPr/>
              <a:t>24.10.2014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172D925-C8E9-42FE-BE85-AB0A1D75C185}"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EDF3D-54FF-49C1-9C59-3B40E9FBECFE}" type="datetimeFigureOut">
              <a:rPr lang="cs-CZ" smtClean="0"/>
              <a:pPr/>
              <a:t>24.10.2014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2D925-C8E9-42FE-BE85-AB0A1D75C185}"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6.png"/><Relationship Id="rId7"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slide" Target="slide18.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7.gif"/><Relationship Id="rId7"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image" Target="../media/image3.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image" Target="../media/image3.png"/><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2.png"/><Relationship Id="rId7" Type="http://schemas.openxmlformats.org/officeDocument/2006/relationships/image" Target="../media/image4.png"/><Relationship Id="rId2" Type="http://schemas.openxmlformats.org/officeDocument/2006/relationships/image" Target="../media/image17.gif"/><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image" Target="../media/image3.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4.gif"/><Relationship Id="rId7" Type="http://schemas.openxmlformats.org/officeDocument/2006/relationships/image" Target="../media/image4.png"/><Relationship Id="rId2" Type="http://schemas.openxmlformats.org/officeDocument/2006/relationships/image" Target="../media/image17.gif"/><Relationship Id="rId1" Type="http://schemas.openxmlformats.org/officeDocument/2006/relationships/slideLayout" Target="../slideLayouts/slideLayout7.xml"/><Relationship Id="rId6" Type="http://schemas.openxmlformats.org/officeDocument/2006/relationships/slide" Target="slide22.xml"/><Relationship Id="rId5" Type="http://schemas.openxmlformats.org/officeDocument/2006/relationships/image" Target="../media/image3.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17.gif"/><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8.jpeg"/><Relationship Id="rId10" Type="http://schemas.openxmlformats.org/officeDocument/2006/relationships/slide" Target="slide9.xml"/><Relationship Id="rId4" Type="http://schemas.openxmlformats.org/officeDocument/2006/relationships/image" Target="../media/image27.pn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9.png"/><Relationship Id="rId7" Type="http://schemas.openxmlformats.org/officeDocument/2006/relationships/image" Target="../media/image4.png"/><Relationship Id="rId2" Type="http://schemas.openxmlformats.org/officeDocument/2006/relationships/image" Target="../media/image17.gif"/><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image" Target="../media/image3.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gif"/><Relationship Id="rId7" Type="http://schemas.openxmlformats.org/officeDocument/2006/relationships/slide" Target="slide9.xml"/><Relationship Id="rId2" Type="http://schemas.openxmlformats.org/officeDocument/2006/relationships/image" Target="../media/image17.gif"/><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slide" Target="slide25.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slide" Target="slide9.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5.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1.png"/><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 Id="rId9" Type="http://schemas.openxmlformats.org/officeDocument/2006/relationships/slide" Target="slide9.xml"/></Relationships>
</file>

<file path=ppt/slides/_rels/slide2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2.png"/><Relationship Id="rId7"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slide" Target="slide9.xml"/><Relationship Id="rId5" Type="http://schemas.openxmlformats.org/officeDocument/2006/relationships/oleObject" Target="../embeddings/oleObject11.bin"/><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slide" Target="slide9.xml"/><Relationship Id="rId5" Type="http://schemas.openxmlformats.org/officeDocument/2006/relationships/oleObject" Target="../embeddings/oleObject12.bin"/><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slide" Target="slide9.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slide" Target="slide9.xml"/><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11.gif"/><Relationship Id="rId3" Type="http://schemas.openxmlformats.org/officeDocument/2006/relationships/slide" Target="slide14.xml"/><Relationship Id="rId7" Type="http://schemas.openxmlformats.org/officeDocument/2006/relationships/slide" Target="slide16.xml"/><Relationship Id="rId12" Type="http://schemas.openxmlformats.org/officeDocument/2006/relationships/image" Target="../media/image10.png"/><Relationship Id="rId17" Type="http://schemas.openxmlformats.org/officeDocument/2006/relationships/image" Target="../media/image14.jpeg"/><Relationship Id="rId2" Type="http://schemas.openxmlformats.org/officeDocument/2006/relationships/slide" Target="slide10.xml"/><Relationship Id="rId16"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image" Target="../media/image9.png"/><Relationship Id="rId5" Type="http://schemas.openxmlformats.org/officeDocument/2006/relationships/slide" Target="slide15.xml"/><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slide" Target="slide11.xml"/><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t="5703" r="7943" b="5337"/>
          <a:stretch>
            <a:fillRect/>
          </a:stretch>
        </p:blipFill>
        <p:spPr bwMode="auto">
          <a:xfrm>
            <a:off x="4176659" y="1285836"/>
            <a:ext cx="4967341" cy="5572164"/>
          </a:xfrm>
          <a:prstGeom prst="rect">
            <a:avLst/>
          </a:prstGeom>
          <a:noFill/>
          <a:ln w="9525">
            <a:noFill/>
            <a:miter lim="800000"/>
            <a:headEnd/>
            <a:tailEnd/>
          </a:ln>
          <a:effectLst/>
        </p:spPr>
      </p:pic>
      <p:sp>
        <p:nvSpPr>
          <p:cNvPr id="5" name="Obdélník 4"/>
          <p:cNvSpPr/>
          <p:nvPr/>
        </p:nvSpPr>
        <p:spPr>
          <a:xfrm>
            <a:off x="1214414" y="1"/>
            <a:ext cx="6629003" cy="409342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6500" b="1" spc="50" dirty="0" smtClean="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Opakujeme si matematiku zábavnou hrou </a:t>
            </a:r>
            <a:r>
              <a:rPr lang="cs-CZ" sz="6500" b="1" cap="none" spc="50" dirty="0" smtClean="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RISKUJ</a:t>
            </a:r>
            <a:endParaRPr lang="cs-CZ" sz="6500" b="1" cap="none" spc="50" dirty="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6" name="Nadpis 1"/>
          <p:cNvSpPr txBox="1">
            <a:spLocks/>
          </p:cNvSpPr>
          <p:nvPr/>
        </p:nvSpPr>
        <p:spPr>
          <a:xfrm>
            <a:off x="0" y="6102331"/>
            <a:ext cx="4714876" cy="755669"/>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600" b="0" i="0" u="none" strike="noStrike" kern="1200" cap="none" spc="0" normalizeH="0" baseline="0" noProof="0" dirty="0" smtClean="0">
                <a:ln>
                  <a:noFill/>
                </a:ln>
                <a:solidFill>
                  <a:schemeClr val="tx1"/>
                </a:solidFill>
                <a:effectLst/>
                <a:uLnTx/>
                <a:uFillTx/>
                <a:latin typeface="+mj-lt"/>
                <a:ea typeface="+mj-ea"/>
                <a:cs typeface="+mj-cs"/>
              </a:rPr>
              <a:t>Mgr.</a:t>
            </a:r>
            <a:r>
              <a:rPr kumimoji="0" lang="cs-CZ" sz="3600" b="0" i="0" u="none" strike="noStrike" kern="1200" cap="none" spc="0" normalizeH="0" noProof="0" dirty="0" smtClean="0">
                <a:ln>
                  <a:noFill/>
                </a:ln>
                <a:solidFill>
                  <a:schemeClr val="tx1"/>
                </a:solidFill>
                <a:effectLst/>
                <a:uLnTx/>
                <a:uFillTx/>
                <a:latin typeface="+mj-lt"/>
                <a:ea typeface="+mj-ea"/>
                <a:cs typeface="+mj-cs"/>
              </a:rPr>
              <a:t> Renáta Davidová</a:t>
            </a:r>
            <a:endParaRPr kumimoji="0" lang="cs-CZ" sz="36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srcRect t="13286" r="35376" b="23776"/>
          <a:stretch>
            <a:fillRect/>
          </a:stretch>
        </p:blipFill>
        <p:spPr bwMode="auto">
          <a:xfrm>
            <a:off x="0" y="214290"/>
            <a:ext cx="2209803" cy="1714512"/>
          </a:xfrm>
          <a:prstGeom prst="rect">
            <a:avLst/>
          </a:prstGeom>
          <a:noFill/>
          <a:ln w="9525">
            <a:noFill/>
            <a:miter lim="800000"/>
            <a:headEnd/>
            <a:tailEnd/>
          </a:ln>
          <a:effectLst/>
        </p:spPr>
      </p:pic>
      <p:sp>
        <p:nvSpPr>
          <p:cNvPr id="7" name="Obdélník 6"/>
          <p:cNvSpPr/>
          <p:nvPr/>
        </p:nvSpPr>
        <p:spPr>
          <a:xfrm rot="19668848">
            <a:off x="447301" y="1436408"/>
            <a:ext cx="3308416" cy="523220"/>
          </a:xfrm>
          <a:prstGeom prst="rect">
            <a:avLst/>
          </a:prstGeom>
        </p:spPr>
        <p:txBody>
          <a:bodyPr wrap="square">
            <a:spAutoFit/>
          </a:bodyPr>
          <a:lstStyle/>
          <a:p>
            <a:r>
              <a:rPr lang="cs-CZ" sz="2800" dirty="0" smtClean="0"/>
              <a:t>Algebraické výrazy</a:t>
            </a:r>
          </a:p>
        </p:txBody>
      </p:sp>
      <p:pic>
        <p:nvPicPr>
          <p:cNvPr id="1030" name="Picture 6"/>
          <p:cNvPicPr>
            <a:picLocks noChangeAspect="1" noChangeArrowheads="1"/>
          </p:cNvPicPr>
          <p:nvPr/>
        </p:nvPicPr>
        <p:blipFill>
          <a:blip r:embed="rId3"/>
          <a:srcRect l="51606" b="47093"/>
          <a:stretch>
            <a:fillRect/>
          </a:stretch>
        </p:blipFill>
        <p:spPr bwMode="auto">
          <a:xfrm>
            <a:off x="6991350" y="0"/>
            <a:ext cx="2152650" cy="1300163"/>
          </a:xfrm>
          <a:prstGeom prst="rect">
            <a:avLst/>
          </a:prstGeom>
          <a:noFill/>
          <a:ln w="9525">
            <a:noFill/>
            <a:miter lim="800000"/>
            <a:headEnd/>
            <a:tailEnd/>
          </a:ln>
          <a:effectLst/>
        </p:spPr>
      </p:pic>
      <p:sp>
        <p:nvSpPr>
          <p:cNvPr id="9" name="Obdélník 8"/>
          <p:cNvSpPr/>
          <p:nvPr/>
        </p:nvSpPr>
        <p:spPr>
          <a:xfrm>
            <a:off x="0" y="3418834"/>
            <a:ext cx="9144000" cy="1938992"/>
          </a:xfrm>
          <a:prstGeom prst="rect">
            <a:avLst/>
          </a:prstGeom>
        </p:spPr>
        <p:txBody>
          <a:bodyPr wrap="square">
            <a:spAutoFit/>
          </a:bodyPr>
          <a:lstStyle/>
          <a:p>
            <a:pPr algn="ctr"/>
            <a:r>
              <a:rPr lang="cs-CZ" sz="4000" dirty="0" smtClean="0"/>
              <a:t>Je dán výraz 4x</a:t>
            </a:r>
            <a:r>
              <a:rPr lang="cs-CZ" sz="4000" baseline="30000" dirty="0" smtClean="0"/>
              <a:t>2</a:t>
            </a:r>
            <a:r>
              <a:rPr lang="cs-CZ" sz="4000" dirty="0" smtClean="0"/>
              <a:t> - 12x + 9 = (       -        )</a:t>
            </a:r>
            <a:r>
              <a:rPr lang="cs-CZ" sz="4000" baseline="30000" dirty="0" smtClean="0"/>
              <a:t>2</a:t>
            </a:r>
          </a:p>
          <a:p>
            <a:pPr algn="ctr"/>
            <a:endParaRPr lang="cs-CZ" sz="4000" dirty="0" smtClean="0"/>
          </a:p>
          <a:p>
            <a:pPr algn="ctr"/>
            <a:r>
              <a:rPr lang="pl-PL" sz="4000" dirty="0" smtClean="0"/>
              <a:t>Jaké hodnoty doplníte do červených polí?</a:t>
            </a:r>
          </a:p>
        </p:txBody>
      </p:sp>
      <p:sp>
        <p:nvSpPr>
          <p:cNvPr id="10" name="Obdélník 9"/>
          <p:cNvSpPr/>
          <p:nvPr/>
        </p:nvSpPr>
        <p:spPr>
          <a:xfrm>
            <a:off x="6357950" y="3429000"/>
            <a:ext cx="714380"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11" name="Obdélník 10"/>
          <p:cNvSpPr/>
          <p:nvPr/>
        </p:nvSpPr>
        <p:spPr>
          <a:xfrm>
            <a:off x="7429520" y="3429000"/>
            <a:ext cx="714380"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pic>
        <p:nvPicPr>
          <p:cNvPr id="21506" name="Picture 2" descr="http://www.akaska.cz/dabing/hodiny3.gif"/>
          <p:cNvPicPr>
            <a:picLocks noChangeAspect="1" noChangeArrowheads="1" noCrop="1"/>
          </p:cNvPicPr>
          <p:nvPr/>
        </p:nvPicPr>
        <p:blipFill>
          <a:blip r:embed="rId4"/>
          <a:srcRect/>
          <a:stretch>
            <a:fillRect/>
          </a:stretch>
        </p:blipFill>
        <p:spPr bwMode="auto">
          <a:xfrm>
            <a:off x="4429124" y="428604"/>
            <a:ext cx="695325" cy="857251"/>
          </a:xfrm>
          <a:prstGeom prst="rect">
            <a:avLst/>
          </a:prstGeom>
          <a:noFill/>
        </p:spPr>
      </p:pic>
      <p:pic>
        <p:nvPicPr>
          <p:cNvPr id="21508" name="Picture 4">
            <a:hlinkClick r:id="rId5" action="ppaction://hlinksldjump"/>
          </p:cNvPr>
          <p:cNvPicPr>
            <a:picLocks noChangeAspect="1" noChangeArrowheads="1"/>
          </p:cNvPicPr>
          <p:nvPr/>
        </p:nvPicPr>
        <p:blipFill>
          <a:blip r:embed="rId6"/>
          <a:srcRect l="34682" t="19565"/>
          <a:stretch>
            <a:fillRect/>
          </a:stretch>
        </p:blipFill>
        <p:spPr bwMode="auto">
          <a:xfrm>
            <a:off x="7000892" y="5500702"/>
            <a:ext cx="1357322" cy="1111084"/>
          </a:xfrm>
          <a:prstGeom prst="rect">
            <a:avLst/>
          </a:prstGeom>
          <a:noFill/>
          <a:ln w="9525">
            <a:noFill/>
            <a:miter lim="800000"/>
            <a:headEnd/>
            <a:tailEnd/>
          </a:ln>
          <a:effectLst/>
        </p:spPr>
      </p:pic>
      <p:pic>
        <p:nvPicPr>
          <p:cNvPr id="21509" name="Picture 5"/>
          <p:cNvPicPr>
            <a:picLocks noChangeAspect="1" noChangeArrowheads="1"/>
          </p:cNvPicPr>
          <p:nvPr/>
        </p:nvPicPr>
        <p:blipFill>
          <a:blip r:embed="rId7"/>
          <a:srcRect l="32012" t="22727"/>
          <a:stretch>
            <a:fillRect/>
          </a:stretch>
        </p:blipFill>
        <p:spPr bwMode="auto">
          <a:xfrm>
            <a:off x="928662" y="5429264"/>
            <a:ext cx="1285884" cy="1176326"/>
          </a:xfrm>
          <a:prstGeom prst="rect">
            <a:avLst/>
          </a:prstGeom>
          <a:noFill/>
          <a:ln w="9525">
            <a:noFill/>
            <a:miter lim="800000"/>
            <a:headEnd/>
            <a:tailEnd/>
          </a:ln>
          <a:effectLst/>
        </p:spPr>
      </p:pic>
      <p:sp>
        <p:nvSpPr>
          <p:cNvPr id="20" name="Tlačítko akce: Domů 19">
            <a:hlinkClick r:id="rId8" action="ppaction://hlinksldjump" highlightClick="1"/>
          </p:cNvPr>
          <p:cNvSpPr/>
          <p:nvPr/>
        </p:nvSpPr>
        <p:spPr>
          <a:xfrm>
            <a:off x="8215338" y="5929330"/>
            <a:ext cx="928662" cy="928694"/>
          </a:xfrm>
          <a:prstGeom prst="actionButtonHom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1" fill="hold" nodeType="clickEffect">
                                  <p:stCondLst>
                                    <p:cond delay="60000"/>
                                  </p:stCondLst>
                                  <p:childTnLst>
                                    <p:anim calcmode="lin" valueType="num">
                                      <p:cBhvr additive="base">
                                        <p:cTn id="6" dur="5000"/>
                                        <p:tgtEl>
                                          <p:spTgt spid="21506"/>
                                        </p:tgtEl>
                                        <p:attrNameLst>
                                          <p:attrName>ppt_x</p:attrName>
                                        </p:attrNameLst>
                                      </p:cBhvr>
                                      <p:tavLst>
                                        <p:tav tm="0">
                                          <p:val>
                                            <p:strVal val="ppt_x"/>
                                          </p:val>
                                        </p:tav>
                                        <p:tav tm="100000">
                                          <p:val>
                                            <p:strVal val="ppt_x"/>
                                          </p:val>
                                        </p:tav>
                                      </p:tavLst>
                                    </p:anim>
                                    <p:anim calcmode="lin" valueType="num">
                                      <p:cBhvr additive="base">
                                        <p:cTn id="7" dur="5000"/>
                                        <p:tgtEl>
                                          <p:spTgt spid="21506"/>
                                        </p:tgtEl>
                                        <p:attrNameLst>
                                          <p:attrName>ppt_y</p:attrName>
                                        </p:attrNameLst>
                                      </p:cBhvr>
                                      <p:tavLst>
                                        <p:tav tm="0">
                                          <p:val>
                                            <p:strVal val="ppt_y"/>
                                          </p:val>
                                        </p:tav>
                                        <p:tav tm="100000">
                                          <p:val>
                                            <p:strVal val="0-ppt_h/2"/>
                                          </p:val>
                                        </p:tav>
                                      </p:tavLst>
                                    </p:anim>
                                    <p:set>
                                      <p:cBhvr>
                                        <p:cTn id="8" dur="1" fill="hold">
                                          <p:stCondLst>
                                            <p:cond delay="4999"/>
                                          </p:stCondLst>
                                        </p:cTn>
                                        <p:tgtEl>
                                          <p:spTgt spid="215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rot="19279202">
            <a:off x="412153" y="1158882"/>
            <a:ext cx="2292031" cy="523220"/>
          </a:xfrm>
          <a:prstGeom prst="rect">
            <a:avLst/>
          </a:prstGeom>
        </p:spPr>
        <p:txBody>
          <a:bodyPr wrap="square">
            <a:spAutoFit/>
          </a:bodyPr>
          <a:lstStyle/>
          <a:p>
            <a:r>
              <a:rPr lang="cs-CZ" sz="2800" dirty="0" smtClean="0"/>
              <a:t>Slovní úlohy</a:t>
            </a:r>
            <a:endParaRPr lang="cs-CZ" sz="2800" dirty="0" smtClean="0"/>
          </a:p>
        </p:txBody>
      </p:sp>
      <p:sp>
        <p:nvSpPr>
          <p:cNvPr id="9" name="Obdélník 8"/>
          <p:cNvSpPr/>
          <p:nvPr/>
        </p:nvSpPr>
        <p:spPr>
          <a:xfrm>
            <a:off x="428596" y="3000372"/>
            <a:ext cx="8501090" cy="1938992"/>
          </a:xfrm>
          <a:prstGeom prst="rect">
            <a:avLst/>
          </a:prstGeom>
        </p:spPr>
        <p:txBody>
          <a:bodyPr wrap="square">
            <a:spAutoFit/>
          </a:bodyPr>
          <a:lstStyle/>
          <a:p>
            <a:pPr algn="ctr"/>
            <a:r>
              <a:rPr lang="cs-CZ" sz="4000" dirty="0" smtClean="0"/>
              <a:t>Otci je 48 let, synovi je 21 let. Určete před kolika lety byl otec desetkrát starší než syn.</a:t>
            </a:r>
            <a:endParaRPr lang="pl-PL" sz="4000" dirty="0" smtClean="0"/>
          </a:p>
        </p:txBody>
      </p:sp>
      <p:pic>
        <p:nvPicPr>
          <p:cNvPr id="36870" name="Picture 6" descr="http://images.clipartlogo.com/files/ss/thumb/104/104447852/happy-bee-family-cartoon_small.jpg"/>
          <p:cNvPicPr>
            <a:picLocks noChangeAspect="1" noChangeArrowheads="1"/>
          </p:cNvPicPr>
          <p:nvPr/>
        </p:nvPicPr>
        <p:blipFill>
          <a:blip r:embed="rId2"/>
          <a:srcRect/>
          <a:stretch>
            <a:fillRect/>
          </a:stretch>
        </p:blipFill>
        <p:spPr bwMode="auto">
          <a:xfrm rot="19210265">
            <a:off x="256421" y="206555"/>
            <a:ext cx="1076325" cy="1190625"/>
          </a:xfrm>
          <a:prstGeom prst="rect">
            <a:avLst/>
          </a:prstGeom>
          <a:noFill/>
        </p:spPr>
      </p:pic>
      <p:pic>
        <p:nvPicPr>
          <p:cNvPr id="36872" name="Picture 8" descr="http://www.akaska.cz/dabing/hodiny3.gif"/>
          <p:cNvPicPr>
            <a:picLocks noChangeAspect="1" noChangeArrowheads="1" noCrop="1"/>
          </p:cNvPicPr>
          <p:nvPr/>
        </p:nvPicPr>
        <p:blipFill>
          <a:blip r:embed="rId3"/>
          <a:srcRect/>
          <a:stretch>
            <a:fillRect/>
          </a:stretch>
        </p:blipFill>
        <p:spPr bwMode="auto">
          <a:xfrm>
            <a:off x="4286248" y="428604"/>
            <a:ext cx="695325" cy="857251"/>
          </a:xfrm>
          <a:prstGeom prst="rect">
            <a:avLst/>
          </a:prstGeom>
          <a:noFill/>
        </p:spPr>
      </p:pic>
      <p:pic>
        <p:nvPicPr>
          <p:cNvPr id="36873" name="Picture 9"/>
          <p:cNvPicPr>
            <a:picLocks noChangeAspect="1" noChangeArrowheads="1"/>
          </p:cNvPicPr>
          <p:nvPr/>
        </p:nvPicPr>
        <p:blipFill>
          <a:blip r:embed="rId4"/>
          <a:srcRect/>
          <a:stretch>
            <a:fillRect/>
          </a:stretch>
        </p:blipFill>
        <p:spPr bwMode="auto">
          <a:xfrm>
            <a:off x="6943725" y="0"/>
            <a:ext cx="2200275" cy="1504950"/>
          </a:xfrm>
          <a:prstGeom prst="rect">
            <a:avLst/>
          </a:prstGeom>
          <a:noFill/>
          <a:ln w="9525">
            <a:noFill/>
            <a:miter lim="800000"/>
            <a:headEnd/>
            <a:tailEnd/>
          </a:ln>
          <a:effectLst/>
        </p:spPr>
      </p:pic>
      <p:pic>
        <p:nvPicPr>
          <p:cNvPr id="18" name="Picture 5"/>
          <p:cNvPicPr>
            <a:picLocks noChangeAspect="1" noChangeArrowheads="1"/>
          </p:cNvPicPr>
          <p:nvPr/>
        </p:nvPicPr>
        <p:blipFill>
          <a:blip r:embed="rId5"/>
          <a:srcRect l="32012" t="22727"/>
          <a:stretch>
            <a:fillRect/>
          </a:stretch>
        </p:blipFill>
        <p:spPr bwMode="auto">
          <a:xfrm>
            <a:off x="928662" y="5429264"/>
            <a:ext cx="1285884" cy="1176326"/>
          </a:xfrm>
          <a:prstGeom prst="rect">
            <a:avLst/>
          </a:prstGeom>
          <a:noFill/>
          <a:ln w="9525">
            <a:noFill/>
            <a:miter lim="800000"/>
            <a:headEnd/>
            <a:tailEnd/>
          </a:ln>
          <a:effectLst/>
        </p:spPr>
      </p:pic>
      <p:pic>
        <p:nvPicPr>
          <p:cNvPr id="19" name="Picture 4">
            <a:hlinkClick r:id="rId6" action="ppaction://hlinksldjump"/>
          </p:cNvPr>
          <p:cNvPicPr>
            <a:picLocks noChangeAspect="1" noChangeArrowheads="1"/>
          </p:cNvPicPr>
          <p:nvPr/>
        </p:nvPicPr>
        <p:blipFill>
          <a:blip r:embed="rId7"/>
          <a:srcRect l="34682" t="19565"/>
          <a:stretch>
            <a:fillRect/>
          </a:stretch>
        </p:blipFill>
        <p:spPr bwMode="auto">
          <a:xfrm>
            <a:off x="7000892" y="5500702"/>
            <a:ext cx="1357322" cy="1111084"/>
          </a:xfrm>
          <a:prstGeom prst="rect">
            <a:avLst/>
          </a:prstGeom>
          <a:noFill/>
          <a:ln w="9525">
            <a:noFill/>
            <a:miter lim="800000"/>
            <a:headEnd/>
            <a:tailEnd/>
          </a:ln>
          <a:effectLst/>
        </p:spPr>
      </p:pic>
      <p:sp>
        <p:nvSpPr>
          <p:cNvPr id="20" name="Tlačítko akce: Domů 19">
            <a:hlinkClick r:id="rId8" action="ppaction://hlinksldjump" highlightClick="1"/>
          </p:cNvPr>
          <p:cNvSpPr/>
          <p:nvPr/>
        </p:nvSpPr>
        <p:spPr>
          <a:xfrm>
            <a:off x="8215338" y="5929330"/>
            <a:ext cx="928662" cy="928694"/>
          </a:xfrm>
          <a:prstGeom prst="actionButtonHom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1" fill="hold" nodeType="clickEffect">
                                  <p:stCondLst>
                                    <p:cond delay="90000"/>
                                  </p:stCondLst>
                                  <p:childTnLst>
                                    <p:anim calcmode="lin" valueType="num">
                                      <p:cBhvr additive="base">
                                        <p:cTn id="6" dur="5000"/>
                                        <p:tgtEl>
                                          <p:spTgt spid="36872"/>
                                        </p:tgtEl>
                                        <p:attrNameLst>
                                          <p:attrName>ppt_x</p:attrName>
                                        </p:attrNameLst>
                                      </p:cBhvr>
                                      <p:tavLst>
                                        <p:tav tm="0">
                                          <p:val>
                                            <p:strVal val="ppt_x"/>
                                          </p:val>
                                        </p:tav>
                                        <p:tav tm="100000">
                                          <p:val>
                                            <p:strVal val="ppt_x"/>
                                          </p:val>
                                        </p:tav>
                                      </p:tavLst>
                                    </p:anim>
                                    <p:anim calcmode="lin" valueType="num">
                                      <p:cBhvr additive="base">
                                        <p:cTn id="7" dur="5000"/>
                                        <p:tgtEl>
                                          <p:spTgt spid="36872"/>
                                        </p:tgtEl>
                                        <p:attrNameLst>
                                          <p:attrName>ppt_y</p:attrName>
                                        </p:attrNameLst>
                                      </p:cBhvr>
                                      <p:tavLst>
                                        <p:tav tm="0">
                                          <p:val>
                                            <p:strVal val="ppt_y"/>
                                          </p:val>
                                        </p:tav>
                                        <p:tav tm="100000">
                                          <p:val>
                                            <p:strVal val="0-ppt_h/2"/>
                                          </p:val>
                                        </p:tav>
                                      </p:tavLst>
                                    </p:anim>
                                    <p:set>
                                      <p:cBhvr>
                                        <p:cTn id="8" dur="1" fill="hold">
                                          <p:stCondLst>
                                            <p:cond delay="4999"/>
                                          </p:stCondLst>
                                        </p:cTn>
                                        <p:tgtEl>
                                          <p:spTgt spid="368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rot="19668848">
            <a:off x="99422" y="1055230"/>
            <a:ext cx="3308416" cy="523220"/>
          </a:xfrm>
          <a:prstGeom prst="rect">
            <a:avLst/>
          </a:prstGeom>
        </p:spPr>
        <p:txBody>
          <a:bodyPr wrap="square">
            <a:spAutoFit/>
          </a:bodyPr>
          <a:lstStyle/>
          <a:p>
            <a:r>
              <a:rPr lang="cs-CZ" sz="2800" dirty="0" smtClean="0"/>
              <a:t>Číselné množiny</a:t>
            </a:r>
          </a:p>
        </p:txBody>
      </p:sp>
      <p:sp>
        <p:nvSpPr>
          <p:cNvPr id="9" name="Obdélník 8"/>
          <p:cNvSpPr/>
          <p:nvPr/>
        </p:nvSpPr>
        <p:spPr>
          <a:xfrm>
            <a:off x="0" y="2714620"/>
            <a:ext cx="9144000" cy="2862322"/>
          </a:xfrm>
          <a:prstGeom prst="rect">
            <a:avLst/>
          </a:prstGeom>
        </p:spPr>
        <p:txBody>
          <a:bodyPr wrap="square">
            <a:spAutoFit/>
          </a:bodyPr>
          <a:lstStyle/>
          <a:p>
            <a:pPr algn="ctr"/>
            <a:r>
              <a:rPr lang="pl-PL" sz="3600" dirty="0" smtClean="0"/>
              <a:t>Švadlena odhadla počet metrů látky v balíku asi na 25 metrů. Zjistila, že může beze zbytku nastříhat látku buď na kostým po 360 cm, šaty po 210 cm nebo haleny po 180 cm. Kolik látky bylo skutečně v balíku v metrech ?</a:t>
            </a:r>
          </a:p>
        </p:txBody>
      </p:sp>
      <p:pic>
        <p:nvPicPr>
          <p:cNvPr id="1026" name="Picture 2" descr="C:\Users\renata\Desktop\300.jpg"/>
          <p:cNvPicPr>
            <a:picLocks noChangeAspect="1" noChangeArrowheads="1"/>
          </p:cNvPicPr>
          <p:nvPr/>
        </p:nvPicPr>
        <p:blipFill>
          <a:blip r:embed="rId2"/>
          <a:srcRect/>
          <a:stretch>
            <a:fillRect/>
          </a:stretch>
        </p:blipFill>
        <p:spPr bwMode="auto">
          <a:xfrm>
            <a:off x="6148380" y="0"/>
            <a:ext cx="2995620" cy="1631278"/>
          </a:xfrm>
          <a:prstGeom prst="rect">
            <a:avLst/>
          </a:prstGeom>
          <a:noFill/>
        </p:spPr>
      </p:pic>
      <p:pic>
        <p:nvPicPr>
          <p:cNvPr id="1028" name="Picture 4" descr="http://wrack.ped.muni.cz/profese/img/profese/seamstress.png"/>
          <p:cNvPicPr>
            <a:picLocks noChangeAspect="1" noChangeArrowheads="1"/>
          </p:cNvPicPr>
          <p:nvPr/>
        </p:nvPicPr>
        <p:blipFill>
          <a:blip r:embed="rId3"/>
          <a:srcRect/>
          <a:stretch>
            <a:fillRect/>
          </a:stretch>
        </p:blipFill>
        <p:spPr bwMode="auto">
          <a:xfrm rot="19562485">
            <a:off x="-13454" y="7389"/>
            <a:ext cx="1485900" cy="1428750"/>
          </a:xfrm>
          <a:prstGeom prst="rect">
            <a:avLst/>
          </a:prstGeom>
          <a:noFill/>
        </p:spPr>
      </p:pic>
      <p:pic>
        <p:nvPicPr>
          <p:cNvPr id="19458" name="Picture 2" descr="http://www.akaska.cz/dabing/hodiny3.gif"/>
          <p:cNvPicPr>
            <a:picLocks noChangeAspect="1" noChangeArrowheads="1" noCrop="1"/>
          </p:cNvPicPr>
          <p:nvPr/>
        </p:nvPicPr>
        <p:blipFill>
          <a:blip r:embed="rId4"/>
          <a:srcRect/>
          <a:stretch>
            <a:fillRect/>
          </a:stretch>
        </p:blipFill>
        <p:spPr bwMode="auto">
          <a:xfrm>
            <a:off x="4071934" y="500042"/>
            <a:ext cx="695325" cy="857251"/>
          </a:xfrm>
          <a:prstGeom prst="rect">
            <a:avLst/>
          </a:prstGeom>
          <a:noFill/>
        </p:spPr>
      </p:pic>
      <p:pic>
        <p:nvPicPr>
          <p:cNvPr id="11" name="Picture 5"/>
          <p:cNvPicPr>
            <a:picLocks noChangeAspect="1" noChangeArrowheads="1"/>
          </p:cNvPicPr>
          <p:nvPr/>
        </p:nvPicPr>
        <p:blipFill>
          <a:blip r:embed="rId5"/>
          <a:srcRect l="32012" t="22727"/>
          <a:stretch>
            <a:fillRect/>
          </a:stretch>
        </p:blipFill>
        <p:spPr bwMode="auto">
          <a:xfrm>
            <a:off x="928662" y="5429264"/>
            <a:ext cx="1285884" cy="1176326"/>
          </a:xfrm>
          <a:prstGeom prst="rect">
            <a:avLst/>
          </a:prstGeom>
          <a:noFill/>
          <a:ln w="9525">
            <a:noFill/>
            <a:miter lim="800000"/>
            <a:headEnd/>
            <a:tailEnd/>
          </a:ln>
          <a:effectLst/>
        </p:spPr>
      </p:pic>
      <p:pic>
        <p:nvPicPr>
          <p:cNvPr id="12" name="Picture 4">
            <a:hlinkClick r:id="rId6" action="ppaction://hlinksldjump"/>
          </p:cNvPr>
          <p:cNvPicPr>
            <a:picLocks noChangeAspect="1" noChangeArrowheads="1"/>
          </p:cNvPicPr>
          <p:nvPr/>
        </p:nvPicPr>
        <p:blipFill>
          <a:blip r:embed="rId7"/>
          <a:srcRect l="34682" t="19565"/>
          <a:stretch>
            <a:fillRect/>
          </a:stretch>
        </p:blipFill>
        <p:spPr bwMode="auto">
          <a:xfrm>
            <a:off x="7000892" y="5500702"/>
            <a:ext cx="1357322" cy="1111084"/>
          </a:xfrm>
          <a:prstGeom prst="rect">
            <a:avLst/>
          </a:prstGeom>
          <a:noFill/>
          <a:ln w="9525">
            <a:noFill/>
            <a:miter lim="800000"/>
            <a:headEnd/>
            <a:tailEnd/>
          </a:ln>
          <a:effectLst/>
        </p:spPr>
      </p:pic>
      <p:sp>
        <p:nvSpPr>
          <p:cNvPr id="13" name="Tlačítko akce: Domů 12">
            <a:hlinkClick r:id="rId8" action="ppaction://hlinksldjump" highlightClick="1"/>
          </p:cNvPr>
          <p:cNvSpPr/>
          <p:nvPr/>
        </p:nvSpPr>
        <p:spPr>
          <a:xfrm>
            <a:off x="8215338" y="5929330"/>
            <a:ext cx="928662" cy="928694"/>
          </a:xfrm>
          <a:prstGeom prst="actionButtonHom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1" fill="hold" nodeType="clickEffect">
                                  <p:stCondLst>
                                    <p:cond delay="120000"/>
                                  </p:stCondLst>
                                  <p:childTnLst>
                                    <p:anim calcmode="lin" valueType="num">
                                      <p:cBhvr additive="base">
                                        <p:cTn id="6" dur="5000"/>
                                        <p:tgtEl>
                                          <p:spTgt spid="19458"/>
                                        </p:tgtEl>
                                        <p:attrNameLst>
                                          <p:attrName>ppt_x</p:attrName>
                                        </p:attrNameLst>
                                      </p:cBhvr>
                                      <p:tavLst>
                                        <p:tav tm="0">
                                          <p:val>
                                            <p:strVal val="ppt_x"/>
                                          </p:val>
                                        </p:tav>
                                        <p:tav tm="100000">
                                          <p:val>
                                            <p:strVal val="ppt_x"/>
                                          </p:val>
                                        </p:tav>
                                      </p:tavLst>
                                    </p:anim>
                                    <p:anim calcmode="lin" valueType="num">
                                      <p:cBhvr additive="base">
                                        <p:cTn id="7" dur="5000"/>
                                        <p:tgtEl>
                                          <p:spTgt spid="19458"/>
                                        </p:tgtEl>
                                        <p:attrNameLst>
                                          <p:attrName>ppt_y</p:attrName>
                                        </p:attrNameLst>
                                      </p:cBhvr>
                                      <p:tavLst>
                                        <p:tav tm="0">
                                          <p:val>
                                            <p:strVal val="ppt_y"/>
                                          </p:val>
                                        </p:tav>
                                        <p:tav tm="100000">
                                          <p:val>
                                            <p:strVal val="0-ppt_h/2"/>
                                          </p:val>
                                        </p:tav>
                                      </p:tavLst>
                                    </p:anim>
                                    <p:set>
                                      <p:cBhvr>
                                        <p:cTn id="8" dur="1" fill="hold">
                                          <p:stCondLst>
                                            <p:cond delay="4999"/>
                                          </p:stCondLst>
                                        </p:cTn>
                                        <p:tgtEl>
                                          <p:spTgt spid="194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rot="19925409">
            <a:off x="144328" y="1243917"/>
            <a:ext cx="3308416" cy="523220"/>
          </a:xfrm>
          <a:prstGeom prst="rect">
            <a:avLst/>
          </a:prstGeom>
        </p:spPr>
        <p:txBody>
          <a:bodyPr wrap="square">
            <a:spAutoFit/>
          </a:bodyPr>
          <a:lstStyle/>
          <a:p>
            <a:r>
              <a:rPr lang="cs-CZ" sz="2800" dirty="0" smtClean="0"/>
              <a:t>Stereometrie - tělesa</a:t>
            </a:r>
            <a:endParaRPr lang="cs-CZ" sz="2800" dirty="0" smtClean="0"/>
          </a:p>
        </p:txBody>
      </p:sp>
      <p:sp>
        <p:nvSpPr>
          <p:cNvPr id="9" name="Obdélník 8"/>
          <p:cNvSpPr/>
          <p:nvPr/>
        </p:nvSpPr>
        <p:spPr>
          <a:xfrm>
            <a:off x="0" y="3357562"/>
            <a:ext cx="9144000" cy="1754326"/>
          </a:xfrm>
          <a:prstGeom prst="rect">
            <a:avLst/>
          </a:prstGeom>
        </p:spPr>
        <p:txBody>
          <a:bodyPr wrap="square">
            <a:spAutoFit/>
          </a:bodyPr>
          <a:lstStyle/>
          <a:p>
            <a:pPr algn="ctr"/>
            <a:r>
              <a:rPr lang="pl-PL" sz="3600" dirty="0" smtClean="0"/>
              <a:t>V bazénu tvaru kvádru je 150 m</a:t>
            </a:r>
            <a:r>
              <a:rPr lang="pl-PL" sz="3600" baseline="30000" dirty="0" smtClean="0"/>
              <a:t>3</a:t>
            </a:r>
            <a:r>
              <a:rPr lang="pl-PL" sz="3600" dirty="0" smtClean="0"/>
              <a:t> vody. Určete rozměry dna, je-li hloubka vody 2,5 m a jeden rozměr dna je o 4 cm větší než druhý.  </a:t>
            </a:r>
            <a:endParaRPr lang="pl-PL" sz="3600" dirty="0" smtClean="0"/>
          </a:p>
        </p:txBody>
      </p:sp>
      <p:pic>
        <p:nvPicPr>
          <p:cNvPr id="19458" name="Picture 2" descr="http://www.akaska.cz/dabing/hodiny3.gif"/>
          <p:cNvPicPr>
            <a:picLocks noChangeAspect="1" noChangeArrowheads="1" noCrop="1"/>
          </p:cNvPicPr>
          <p:nvPr/>
        </p:nvPicPr>
        <p:blipFill>
          <a:blip r:embed="rId2"/>
          <a:srcRect/>
          <a:stretch>
            <a:fillRect/>
          </a:stretch>
        </p:blipFill>
        <p:spPr bwMode="auto">
          <a:xfrm>
            <a:off x="4214810" y="571480"/>
            <a:ext cx="695325" cy="857251"/>
          </a:xfrm>
          <a:prstGeom prst="rect">
            <a:avLst/>
          </a:prstGeom>
          <a:noFill/>
        </p:spPr>
      </p:pic>
      <p:pic>
        <p:nvPicPr>
          <p:cNvPr id="38914" name="Picture 2" descr="http://www.bazenyznerezu.cz/img/bazen02.png"/>
          <p:cNvPicPr>
            <a:picLocks noChangeAspect="1" noChangeArrowheads="1"/>
          </p:cNvPicPr>
          <p:nvPr/>
        </p:nvPicPr>
        <p:blipFill>
          <a:blip r:embed="rId3" cstate="print"/>
          <a:srcRect t="39147"/>
          <a:stretch>
            <a:fillRect/>
          </a:stretch>
        </p:blipFill>
        <p:spPr bwMode="auto">
          <a:xfrm rot="19847452">
            <a:off x="178875" y="311155"/>
            <a:ext cx="1573052" cy="1142984"/>
          </a:xfrm>
          <a:prstGeom prst="rect">
            <a:avLst/>
          </a:prstGeom>
          <a:noFill/>
        </p:spPr>
      </p:pic>
      <p:pic>
        <p:nvPicPr>
          <p:cNvPr id="51204" name="Picture 4"/>
          <p:cNvPicPr>
            <a:picLocks noChangeAspect="1" noChangeArrowheads="1"/>
          </p:cNvPicPr>
          <p:nvPr/>
        </p:nvPicPr>
        <p:blipFill>
          <a:blip r:embed="rId4"/>
          <a:srcRect/>
          <a:stretch>
            <a:fillRect/>
          </a:stretch>
        </p:blipFill>
        <p:spPr bwMode="auto">
          <a:xfrm>
            <a:off x="6286500" y="-24"/>
            <a:ext cx="2857500" cy="1266825"/>
          </a:xfrm>
          <a:prstGeom prst="rect">
            <a:avLst/>
          </a:prstGeom>
          <a:noFill/>
          <a:ln w="9525">
            <a:noFill/>
            <a:miter lim="800000"/>
            <a:headEnd/>
            <a:tailEnd/>
          </a:ln>
          <a:effectLst/>
        </p:spPr>
      </p:pic>
      <p:pic>
        <p:nvPicPr>
          <p:cNvPr id="11" name="Picture 5"/>
          <p:cNvPicPr>
            <a:picLocks noChangeAspect="1" noChangeArrowheads="1"/>
          </p:cNvPicPr>
          <p:nvPr/>
        </p:nvPicPr>
        <p:blipFill>
          <a:blip r:embed="rId5"/>
          <a:srcRect l="32012" t="22727"/>
          <a:stretch>
            <a:fillRect/>
          </a:stretch>
        </p:blipFill>
        <p:spPr bwMode="auto">
          <a:xfrm>
            <a:off x="928662" y="5429264"/>
            <a:ext cx="1285884" cy="1176326"/>
          </a:xfrm>
          <a:prstGeom prst="rect">
            <a:avLst/>
          </a:prstGeom>
          <a:noFill/>
          <a:ln w="9525">
            <a:noFill/>
            <a:miter lim="800000"/>
            <a:headEnd/>
            <a:tailEnd/>
          </a:ln>
          <a:effectLst/>
        </p:spPr>
      </p:pic>
      <p:pic>
        <p:nvPicPr>
          <p:cNvPr id="12" name="Picture 4">
            <a:hlinkClick r:id="rId6" action="ppaction://hlinksldjump"/>
          </p:cNvPr>
          <p:cNvPicPr>
            <a:picLocks noChangeAspect="1" noChangeArrowheads="1"/>
          </p:cNvPicPr>
          <p:nvPr/>
        </p:nvPicPr>
        <p:blipFill>
          <a:blip r:embed="rId7"/>
          <a:srcRect l="34682" t="19565"/>
          <a:stretch>
            <a:fillRect/>
          </a:stretch>
        </p:blipFill>
        <p:spPr bwMode="auto">
          <a:xfrm>
            <a:off x="7000892" y="5500702"/>
            <a:ext cx="1357322" cy="1111084"/>
          </a:xfrm>
          <a:prstGeom prst="rect">
            <a:avLst/>
          </a:prstGeom>
          <a:noFill/>
          <a:ln w="9525">
            <a:noFill/>
            <a:miter lim="800000"/>
            <a:headEnd/>
            <a:tailEnd/>
          </a:ln>
          <a:effectLst/>
        </p:spPr>
      </p:pic>
      <p:sp>
        <p:nvSpPr>
          <p:cNvPr id="13" name="Tlačítko akce: Domů 12">
            <a:hlinkClick r:id="rId8" action="ppaction://hlinksldjump" highlightClick="1"/>
          </p:cNvPr>
          <p:cNvSpPr/>
          <p:nvPr/>
        </p:nvSpPr>
        <p:spPr>
          <a:xfrm>
            <a:off x="8215338" y="5929330"/>
            <a:ext cx="928662" cy="928694"/>
          </a:xfrm>
          <a:prstGeom prst="actionButtonHom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1" fill="hold" nodeType="clickEffect">
                                  <p:stCondLst>
                                    <p:cond delay="180000"/>
                                  </p:stCondLst>
                                  <p:childTnLst>
                                    <p:anim calcmode="lin" valueType="num">
                                      <p:cBhvr additive="base">
                                        <p:cTn id="6" dur="5000"/>
                                        <p:tgtEl>
                                          <p:spTgt spid="19458"/>
                                        </p:tgtEl>
                                        <p:attrNameLst>
                                          <p:attrName>ppt_x</p:attrName>
                                        </p:attrNameLst>
                                      </p:cBhvr>
                                      <p:tavLst>
                                        <p:tav tm="0">
                                          <p:val>
                                            <p:strVal val="ppt_x"/>
                                          </p:val>
                                        </p:tav>
                                        <p:tav tm="100000">
                                          <p:val>
                                            <p:strVal val="ppt_x"/>
                                          </p:val>
                                        </p:tav>
                                      </p:tavLst>
                                    </p:anim>
                                    <p:anim calcmode="lin" valueType="num">
                                      <p:cBhvr additive="base">
                                        <p:cTn id="7" dur="5000"/>
                                        <p:tgtEl>
                                          <p:spTgt spid="19458"/>
                                        </p:tgtEl>
                                        <p:attrNameLst>
                                          <p:attrName>ppt_y</p:attrName>
                                        </p:attrNameLst>
                                      </p:cBhvr>
                                      <p:tavLst>
                                        <p:tav tm="0">
                                          <p:val>
                                            <p:strVal val="ppt_y"/>
                                          </p:val>
                                        </p:tav>
                                        <p:tav tm="100000">
                                          <p:val>
                                            <p:strVal val="0-ppt_h/2"/>
                                          </p:val>
                                        </p:tav>
                                      </p:tavLst>
                                    </p:anim>
                                    <p:set>
                                      <p:cBhvr>
                                        <p:cTn id="8" dur="1" fill="hold">
                                          <p:stCondLst>
                                            <p:cond delay="4999"/>
                                          </p:stCondLst>
                                        </p:cTn>
                                        <p:tgtEl>
                                          <p:spTgt spid="194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rot="19925409">
            <a:off x="123927" y="344416"/>
            <a:ext cx="1708693" cy="954107"/>
          </a:xfrm>
          <a:prstGeom prst="rect">
            <a:avLst/>
          </a:prstGeom>
        </p:spPr>
        <p:txBody>
          <a:bodyPr wrap="square">
            <a:spAutoFit/>
          </a:bodyPr>
          <a:lstStyle/>
          <a:p>
            <a:r>
              <a:rPr lang="cs-CZ" sz="2800" dirty="0" smtClean="0"/>
              <a:t>Rovnice a nerovnice</a:t>
            </a:r>
            <a:endParaRPr lang="cs-CZ" sz="2800" dirty="0" smtClean="0"/>
          </a:p>
        </p:txBody>
      </p:sp>
      <p:sp>
        <p:nvSpPr>
          <p:cNvPr id="9" name="Obdélník 8"/>
          <p:cNvSpPr/>
          <p:nvPr/>
        </p:nvSpPr>
        <p:spPr>
          <a:xfrm>
            <a:off x="0" y="3357562"/>
            <a:ext cx="9144000" cy="2308324"/>
          </a:xfrm>
          <a:prstGeom prst="rect">
            <a:avLst/>
          </a:prstGeom>
        </p:spPr>
        <p:txBody>
          <a:bodyPr wrap="square">
            <a:spAutoFit/>
          </a:bodyPr>
          <a:lstStyle/>
          <a:p>
            <a:pPr algn="ctr"/>
            <a:r>
              <a:rPr lang="pl-PL" sz="3600" dirty="0" smtClean="0"/>
              <a:t>Doplňte následující tvrzení:</a:t>
            </a:r>
          </a:p>
          <a:p>
            <a:pPr algn="ctr"/>
            <a:endParaRPr lang="pl-PL" sz="3600" dirty="0" smtClean="0"/>
          </a:p>
          <a:p>
            <a:pPr algn="ctr"/>
            <a:r>
              <a:rPr lang="pl-PL" sz="3600" i="1" dirty="0" smtClean="0"/>
              <a:t>„Součin 2 a více lineárních výrazů je menší rovno nule pokud ...”</a:t>
            </a:r>
            <a:endParaRPr lang="pl-PL" sz="3600" i="1" dirty="0" smtClean="0"/>
          </a:p>
        </p:txBody>
      </p:sp>
      <p:pic>
        <p:nvPicPr>
          <p:cNvPr id="19458" name="Picture 2" descr="http://www.akaska.cz/dabing/hodiny3.gif"/>
          <p:cNvPicPr>
            <a:picLocks noChangeAspect="1" noChangeArrowheads="1" noCrop="1"/>
          </p:cNvPicPr>
          <p:nvPr/>
        </p:nvPicPr>
        <p:blipFill>
          <a:blip r:embed="rId2"/>
          <a:srcRect/>
          <a:stretch>
            <a:fillRect/>
          </a:stretch>
        </p:blipFill>
        <p:spPr bwMode="auto">
          <a:xfrm>
            <a:off x="4429124" y="500042"/>
            <a:ext cx="695325" cy="857251"/>
          </a:xfrm>
          <a:prstGeom prst="rect">
            <a:avLst/>
          </a:prstGeom>
          <a:noFill/>
        </p:spPr>
      </p:pic>
      <p:sp>
        <p:nvSpPr>
          <p:cNvPr id="40962" name="AutoShape 2" descr="http://upload.wikimedia.org/wikipedia/commons/2/2b/MA_Route_100.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40964" name="AutoShape 4" descr="http://upload.wikimedia.org/wikipedia/commons/2/2b/MA_Route_100.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40966" name="AutoShape 6" descr="http://upload.wikimedia.org/wikipedia/commons/2/2b/MA_Route_100.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40968" name="AutoShape 8" descr="http://upload.wikimedia.org/wikipedia/commons/2/2b/MA_Route_100.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40970" name="Picture 10" descr="http://www.sandscripts.com/catalog/business/gif/round_number_seals_100_black.gif"/>
          <p:cNvPicPr>
            <a:picLocks noChangeAspect="1" noChangeArrowheads="1"/>
          </p:cNvPicPr>
          <p:nvPr/>
        </p:nvPicPr>
        <p:blipFill>
          <a:blip r:embed="rId3"/>
          <a:srcRect/>
          <a:stretch>
            <a:fillRect/>
          </a:stretch>
        </p:blipFill>
        <p:spPr bwMode="auto">
          <a:xfrm>
            <a:off x="7000892" y="214290"/>
            <a:ext cx="1857388" cy="1857388"/>
          </a:xfrm>
          <a:prstGeom prst="rect">
            <a:avLst/>
          </a:prstGeom>
          <a:noFill/>
        </p:spPr>
      </p:pic>
      <p:pic>
        <p:nvPicPr>
          <p:cNvPr id="40972" name="Picture 12" descr="http://www.nasepenize.cz/images/image/ilustrace/1a1je3.jpg"/>
          <p:cNvPicPr>
            <a:picLocks noChangeAspect="1" noChangeArrowheads="1"/>
          </p:cNvPicPr>
          <p:nvPr/>
        </p:nvPicPr>
        <p:blipFill>
          <a:blip r:embed="rId4"/>
          <a:srcRect t="27857" b="22857"/>
          <a:stretch>
            <a:fillRect/>
          </a:stretch>
        </p:blipFill>
        <p:spPr bwMode="auto">
          <a:xfrm rot="19819782">
            <a:off x="46115" y="994541"/>
            <a:ext cx="3714776" cy="1086107"/>
          </a:xfrm>
          <a:prstGeom prst="rect">
            <a:avLst/>
          </a:prstGeom>
          <a:noFill/>
        </p:spPr>
      </p:pic>
      <p:pic>
        <p:nvPicPr>
          <p:cNvPr id="14" name="Picture 5"/>
          <p:cNvPicPr>
            <a:picLocks noChangeAspect="1" noChangeArrowheads="1"/>
          </p:cNvPicPr>
          <p:nvPr/>
        </p:nvPicPr>
        <p:blipFill>
          <a:blip r:embed="rId5"/>
          <a:srcRect l="32012" t="22727"/>
          <a:stretch>
            <a:fillRect/>
          </a:stretch>
        </p:blipFill>
        <p:spPr bwMode="auto">
          <a:xfrm>
            <a:off x="928662" y="5429264"/>
            <a:ext cx="1285884" cy="1176326"/>
          </a:xfrm>
          <a:prstGeom prst="rect">
            <a:avLst/>
          </a:prstGeom>
          <a:noFill/>
          <a:ln w="9525">
            <a:noFill/>
            <a:miter lim="800000"/>
            <a:headEnd/>
            <a:tailEnd/>
          </a:ln>
          <a:effectLst/>
        </p:spPr>
      </p:pic>
      <p:pic>
        <p:nvPicPr>
          <p:cNvPr id="15" name="Picture 4">
            <a:hlinkClick r:id="rId6" action="ppaction://hlinksldjump"/>
          </p:cNvPr>
          <p:cNvPicPr>
            <a:picLocks noChangeAspect="1" noChangeArrowheads="1"/>
          </p:cNvPicPr>
          <p:nvPr/>
        </p:nvPicPr>
        <p:blipFill>
          <a:blip r:embed="rId7"/>
          <a:srcRect l="34682" t="19565"/>
          <a:stretch>
            <a:fillRect/>
          </a:stretch>
        </p:blipFill>
        <p:spPr bwMode="auto">
          <a:xfrm>
            <a:off x="7000892" y="5500702"/>
            <a:ext cx="1357322" cy="1111084"/>
          </a:xfrm>
          <a:prstGeom prst="rect">
            <a:avLst/>
          </a:prstGeom>
          <a:noFill/>
          <a:ln w="9525">
            <a:noFill/>
            <a:miter lim="800000"/>
            <a:headEnd/>
            <a:tailEnd/>
          </a:ln>
          <a:effectLst/>
        </p:spPr>
      </p:pic>
      <p:sp>
        <p:nvSpPr>
          <p:cNvPr id="16" name="Tlačítko akce: Domů 15">
            <a:hlinkClick r:id="rId8" action="ppaction://hlinksldjump" highlightClick="1"/>
          </p:cNvPr>
          <p:cNvSpPr/>
          <p:nvPr/>
        </p:nvSpPr>
        <p:spPr>
          <a:xfrm>
            <a:off x="8215338" y="5929330"/>
            <a:ext cx="928662" cy="928694"/>
          </a:xfrm>
          <a:prstGeom prst="actionButtonHom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1" fill="hold" nodeType="clickEffect">
                                  <p:stCondLst>
                                    <p:cond delay="60000"/>
                                  </p:stCondLst>
                                  <p:childTnLst>
                                    <p:anim calcmode="lin" valueType="num">
                                      <p:cBhvr additive="base">
                                        <p:cTn id="6" dur="5000"/>
                                        <p:tgtEl>
                                          <p:spTgt spid="19458"/>
                                        </p:tgtEl>
                                        <p:attrNameLst>
                                          <p:attrName>ppt_x</p:attrName>
                                        </p:attrNameLst>
                                      </p:cBhvr>
                                      <p:tavLst>
                                        <p:tav tm="0">
                                          <p:val>
                                            <p:strVal val="ppt_x"/>
                                          </p:val>
                                        </p:tav>
                                        <p:tav tm="100000">
                                          <p:val>
                                            <p:strVal val="ppt_x"/>
                                          </p:val>
                                        </p:tav>
                                      </p:tavLst>
                                    </p:anim>
                                    <p:anim calcmode="lin" valueType="num">
                                      <p:cBhvr additive="base">
                                        <p:cTn id="7" dur="5000"/>
                                        <p:tgtEl>
                                          <p:spTgt spid="19458"/>
                                        </p:tgtEl>
                                        <p:attrNameLst>
                                          <p:attrName>ppt_y</p:attrName>
                                        </p:attrNameLst>
                                      </p:cBhvr>
                                      <p:tavLst>
                                        <p:tav tm="0">
                                          <p:val>
                                            <p:strVal val="ppt_y"/>
                                          </p:val>
                                        </p:tav>
                                        <p:tav tm="100000">
                                          <p:val>
                                            <p:strVal val="0-ppt_h/2"/>
                                          </p:val>
                                        </p:tav>
                                      </p:tavLst>
                                    </p:anim>
                                    <p:set>
                                      <p:cBhvr>
                                        <p:cTn id="8" dur="1" fill="hold">
                                          <p:stCondLst>
                                            <p:cond delay="4999"/>
                                          </p:stCondLst>
                                        </p:cTn>
                                        <p:tgtEl>
                                          <p:spTgt spid="194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rot="18981514">
            <a:off x="8234" y="1209807"/>
            <a:ext cx="3369449" cy="523220"/>
          </a:xfrm>
          <a:prstGeom prst="rect">
            <a:avLst/>
          </a:prstGeom>
        </p:spPr>
        <p:txBody>
          <a:bodyPr wrap="square">
            <a:spAutoFit/>
          </a:bodyPr>
          <a:lstStyle/>
          <a:p>
            <a:r>
              <a:rPr lang="cs-CZ" sz="2800" dirty="0" smtClean="0"/>
              <a:t>Finanční matematika</a:t>
            </a:r>
            <a:endParaRPr lang="cs-CZ" sz="2800" dirty="0" smtClean="0"/>
          </a:p>
        </p:txBody>
      </p:sp>
      <p:sp>
        <p:nvSpPr>
          <p:cNvPr id="9" name="Obdélník 8"/>
          <p:cNvSpPr/>
          <p:nvPr/>
        </p:nvSpPr>
        <p:spPr>
          <a:xfrm>
            <a:off x="214282" y="2714620"/>
            <a:ext cx="8715404" cy="1938992"/>
          </a:xfrm>
          <a:prstGeom prst="rect">
            <a:avLst/>
          </a:prstGeom>
        </p:spPr>
        <p:txBody>
          <a:bodyPr wrap="square">
            <a:spAutoFit/>
          </a:bodyPr>
          <a:lstStyle/>
          <a:p>
            <a:pPr algn="ctr"/>
            <a:r>
              <a:rPr lang="cs-CZ" sz="4000" dirty="0" smtClean="0"/>
              <a:t>Vysvětlete význam proměnné </a:t>
            </a:r>
            <a:r>
              <a:rPr lang="cs-CZ" sz="4000" i="1" dirty="0" smtClean="0"/>
              <a:t>p</a:t>
            </a:r>
            <a:r>
              <a:rPr lang="cs-CZ" sz="4000" dirty="0" smtClean="0"/>
              <a:t> v následujícím vzorci (z praktického hlediska) a zkratku </a:t>
            </a:r>
            <a:r>
              <a:rPr lang="cs-CZ" sz="4000" dirty="0" err="1" smtClean="0"/>
              <a:t>p.a</a:t>
            </a:r>
            <a:r>
              <a:rPr lang="cs-CZ" sz="4000" dirty="0" smtClean="0"/>
              <a:t>.</a:t>
            </a:r>
            <a:endParaRPr lang="pl-PL" sz="4000" dirty="0" smtClean="0"/>
          </a:p>
        </p:txBody>
      </p:sp>
      <p:pic>
        <p:nvPicPr>
          <p:cNvPr id="36872" name="Picture 8" descr="http://www.akaska.cz/dabing/hodiny3.gif"/>
          <p:cNvPicPr>
            <a:picLocks noChangeAspect="1" noChangeArrowheads="1" noCrop="1"/>
          </p:cNvPicPr>
          <p:nvPr/>
        </p:nvPicPr>
        <p:blipFill>
          <a:blip r:embed="rId3"/>
          <a:srcRect/>
          <a:stretch>
            <a:fillRect/>
          </a:stretch>
        </p:blipFill>
        <p:spPr bwMode="auto">
          <a:xfrm>
            <a:off x="4286248" y="428604"/>
            <a:ext cx="695325" cy="857251"/>
          </a:xfrm>
          <a:prstGeom prst="rect">
            <a:avLst/>
          </a:prstGeom>
          <a:noFill/>
        </p:spPr>
      </p:pic>
      <p:pic>
        <p:nvPicPr>
          <p:cNvPr id="43010" name="Picture 2"/>
          <p:cNvPicPr>
            <a:picLocks noChangeAspect="1" noChangeArrowheads="1"/>
          </p:cNvPicPr>
          <p:nvPr/>
        </p:nvPicPr>
        <p:blipFill>
          <a:blip r:embed="rId4"/>
          <a:srcRect/>
          <a:stretch>
            <a:fillRect/>
          </a:stretch>
        </p:blipFill>
        <p:spPr bwMode="auto">
          <a:xfrm>
            <a:off x="7000892" y="142852"/>
            <a:ext cx="1928816" cy="1928816"/>
          </a:xfrm>
          <a:prstGeom prst="rect">
            <a:avLst/>
          </a:prstGeom>
          <a:noFill/>
          <a:ln w="9525">
            <a:noFill/>
            <a:miter lim="800000"/>
            <a:headEnd/>
            <a:tailEnd/>
          </a:ln>
          <a:effectLst/>
        </p:spPr>
      </p:pic>
      <p:pic>
        <p:nvPicPr>
          <p:cNvPr id="43012" name="Picture 4" descr="https://encrypted-tbn0.gstatic.com/images?q=tbn:ANd9GcS6-AG5lg3SFg7zZ9IhwZ_LhvTzjzr6Y5wojN7FAz1n2_Uvx1jM"/>
          <p:cNvPicPr>
            <a:picLocks noChangeAspect="1" noChangeArrowheads="1"/>
          </p:cNvPicPr>
          <p:nvPr/>
        </p:nvPicPr>
        <p:blipFill>
          <a:blip r:embed="rId5"/>
          <a:srcRect/>
          <a:stretch>
            <a:fillRect/>
          </a:stretch>
        </p:blipFill>
        <p:spPr bwMode="auto">
          <a:xfrm rot="19014405">
            <a:off x="155815" y="454004"/>
            <a:ext cx="1685650" cy="1121724"/>
          </a:xfrm>
          <a:prstGeom prst="rect">
            <a:avLst/>
          </a:prstGeom>
          <a:noFill/>
        </p:spPr>
      </p:pic>
      <p:sp>
        <p:nvSpPr>
          <p:cNvPr id="430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43013" name="Object 5"/>
          <p:cNvGraphicFramePr>
            <a:graphicFrameLocks noChangeAspect="1"/>
          </p:cNvGraphicFramePr>
          <p:nvPr/>
        </p:nvGraphicFramePr>
        <p:xfrm>
          <a:off x="1854200" y="4660900"/>
          <a:ext cx="5262563" cy="1752600"/>
        </p:xfrm>
        <a:graphic>
          <a:graphicData uri="http://schemas.openxmlformats.org/presentationml/2006/ole">
            <p:oleObj spid="_x0000_s43013" name="Rovnice" r:id="rId6" imgW="1295280" imgH="431640" progId="Equation.3">
              <p:embed/>
            </p:oleObj>
          </a:graphicData>
        </a:graphic>
      </p:graphicFrame>
      <p:pic>
        <p:nvPicPr>
          <p:cNvPr id="12" name="Picture 5"/>
          <p:cNvPicPr>
            <a:picLocks noChangeAspect="1" noChangeArrowheads="1"/>
          </p:cNvPicPr>
          <p:nvPr/>
        </p:nvPicPr>
        <p:blipFill>
          <a:blip r:embed="rId7"/>
          <a:srcRect l="32012" t="22727"/>
          <a:stretch>
            <a:fillRect/>
          </a:stretch>
        </p:blipFill>
        <p:spPr bwMode="auto">
          <a:xfrm>
            <a:off x="571472" y="5429264"/>
            <a:ext cx="1285884" cy="1176326"/>
          </a:xfrm>
          <a:prstGeom prst="rect">
            <a:avLst/>
          </a:prstGeom>
          <a:noFill/>
          <a:ln w="9525">
            <a:noFill/>
            <a:miter lim="800000"/>
            <a:headEnd/>
            <a:tailEnd/>
          </a:ln>
          <a:effectLst/>
        </p:spPr>
      </p:pic>
      <p:pic>
        <p:nvPicPr>
          <p:cNvPr id="13" name="Picture 4">
            <a:hlinkClick r:id="rId8" action="ppaction://hlinksldjump"/>
          </p:cNvPr>
          <p:cNvPicPr>
            <a:picLocks noChangeAspect="1" noChangeArrowheads="1"/>
          </p:cNvPicPr>
          <p:nvPr/>
        </p:nvPicPr>
        <p:blipFill>
          <a:blip r:embed="rId9"/>
          <a:srcRect l="34682" t="19565"/>
          <a:stretch>
            <a:fillRect/>
          </a:stretch>
        </p:blipFill>
        <p:spPr bwMode="auto">
          <a:xfrm>
            <a:off x="7000892" y="5500702"/>
            <a:ext cx="1357322" cy="1111084"/>
          </a:xfrm>
          <a:prstGeom prst="rect">
            <a:avLst/>
          </a:prstGeom>
          <a:noFill/>
          <a:ln w="9525">
            <a:noFill/>
            <a:miter lim="800000"/>
            <a:headEnd/>
            <a:tailEnd/>
          </a:ln>
          <a:effectLst/>
        </p:spPr>
      </p:pic>
      <p:sp>
        <p:nvSpPr>
          <p:cNvPr id="14" name="Tlačítko akce: Domů 13">
            <a:hlinkClick r:id="rId10" action="ppaction://hlinksldjump" highlightClick="1"/>
          </p:cNvPr>
          <p:cNvSpPr/>
          <p:nvPr/>
        </p:nvSpPr>
        <p:spPr>
          <a:xfrm>
            <a:off x="8215338" y="5929330"/>
            <a:ext cx="928662" cy="928694"/>
          </a:xfrm>
          <a:prstGeom prst="actionButtonHom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1" fill="hold" nodeType="clickEffect">
                                  <p:stCondLst>
                                    <p:cond delay="90000"/>
                                  </p:stCondLst>
                                  <p:childTnLst>
                                    <p:anim calcmode="lin" valueType="num">
                                      <p:cBhvr additive="base">
                                        <p:cTn id="6" dur="5000"/>
                                        <p:tgtEl>
                                          <p:spTgt spid="36872"/>
                                        </p:tgtEl>
                                        <p:attrNameLst>
                                          <p:attrName>ppt_x</p:attrName>
                                        </p:attrNameLst>
                                      </p:cBhvr>
                                      <p:tavLst>
                                        <p:tav tm="0">
                                          <p:val>
                                            <p:strVal val="ppt_x"/>
                                          </p:val>
                                        </p:tav>
                                        <p:tav tm="100000">
                                          <p:val>
                                            <p:strVal val="ppt_x"/>
                                          </p:val>
                                        </p:tav>
                                      </p:tavLst>
                                    </p:anim>
                                    <p:anim calcmode="lin" valueType="num">
                                      <p:cBhvr additive="base">
                                        <p:cTn id="7" dur="5000"/>
                                        <p:tgtEl>
                                          <p:spTgt spid="36872"/>
                                        </p:tgtEl>
                                        <p:attrNameLst>
                                          <p:attrName>ppt_y</p:attrName>
                                        </p:attrNameLst>
                                      </p:cBhvr>
                                      <p:tavLst>
                                        <p:tav tm="0">
                                          <p:val>
                                            <p:strVal val="ppt_y"/>
                                          </p:val>
                                        </p:tav>
                                        <p:tav tm="100000">
                                          <p:val>
                                            <p:strVal val="0-ppt_h/2"/>
                                          </p:val>
                                        </p:tav>
                                      </p:tavLst>
                                    </p:anim>
                                    <p:set>
                                      <p:cBhvr>
                                        <p:cTn id="8" dur="1" fill="hold">
                                          <p:stCondLst>
                                            <p:cond delay="4999"/>
                                          </p:stCondLst>
                                        </p:cTn>
                                        <p:tgtEl>
                                          <p:spTgt spid="368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rot="19925409">
            <a:off x="45329" y="279949"/>
            <a:ext cx="1326172" cy="523220"/>
          </a:xfrm>
          <a:prstGeom prst="rect">
            <a:avLst/>
          </a:prstGeom>
        </p:spPr>
        <p:txBody>
          <a:bodyPr wrap="square">
            <a:spAutoFit/>
          </a:bodyPr>
          <a:lstStyle/>
          <a:p>
            <a:r>
              <a:rPr lang="cs-CZ" sz="2800" dirty="0" smtClean="0"/>
              <a:t>Funkce</a:t>
            </a:r>
            <a:endParaRPr lang="cs-CZ" sz="2800" dirty="0" smtClean="0"/>
          </a:p>
        </p:txBody>
      </p:sp>
      <p:sp>
        <p:nvSpPr>
          <p:cNvPr id="9" name="Obdélník 8"/>
          <p:cNvSpPr/>
          <p:nvPr/>
        </p:nvSpPr>
        <p:spPr>
          <a:xfrm>
            <a:off x="857224" y="3071810"/>
            <a:ext cx="7786742" cy="2862322"/>
          </a:xfrm>
          <a:prstGeom prst="rect">
            <a:avLst/>
          </a:prstGeom>
        </p:spPr>
        <p:txBody>
          <a:bodyPr wrap="square">
            <a:spAutoFit/>
          </a:bodyPr>
          <a:lstStyle/>
          <a:p>
            <a:pPr algn="ctr"/>
            <a:r>
              <a:rPr lang="pl-PL" sz="3600" dirty="0" smtClean="0"/>
              <a:t>Který z následujících předpisů není funkcí a proč?</a:t>
            </a:r>
          </a:p>
          <a:p>
            <a:pPr algn="ctr"/>
            <a:endParaRPr lang="pl-PL" sz="3600" dirty="0" smtClean="0"/>
          </a:p>
          <a:p>
            <a:r>
              <a:rPr lang="pl-PL" sz="3600" dirty="0" smtClean="0"/>
              <a:t>		f</a:t>
            </a:r>
            <a:r>
              <a:rPr lang="pl-PL" sz="3600" baseline="-25000" dirty="0" smtClean="0"/>
              <a:t>1</a:t>
            </a:r>
            <a:r>
              <a:rPr lang="pl-PL" sz="3600" dirty="0" smtClean="0"/>
              <a:t>: y = x</a:t>
            </a:r>
            <a:r>
              <a:rPr lang="pl-PL" sz="3600" baseline="30000" dirty="0" smtClean="0"/>
              <a:t>2</a:t>
            </a:r>
            <a:r>
              <a:rPr lang="pl-PL" sz="3600" dirty="0" smtClean="0"/>
              <a:t> 		f</a:t>
            </a:r>
            <a:r>
              <a:rPr lang="pl-PL" sz="3600" baseline="-25000" dirty="0" smtClean="0"/>
              <a:t>2</a:t>
            </a:r>
            <a:r>
              <a:rPr lang="pl-PL" sz="3600" dirty="0" smtClean="0"/>
              <a:t>: x </a:t>
            </a:r>
            <a:r>
              <a:rPr lang="pl-PL" sz="3600" dirty="0" smtClean="0"/>
              <a:t>= </a:t>
            </a:r>
            <a:r>
              <a:rPr lang="pl-PL" sz="3600" dirty="0" smtClean="0"/>
              <a:t>y</a:t>
            </a:r>
            <a:r>
              <a:rPr lang="pl-PL" sz="3600" baseline="30000" dirty="0" smtClean="0"/>
              <a:t>2</a:t>
            </a:r>
            <a:r>
              <a:rPr lang="pl-PL" sz="3600" dirty="0" smtClean="0"/>
              <a:t> </a:t>
            </a:r>
            <a:endParaRPr lang="pl-PL" sz="3600" dirty="0" smtClean="0"/>
          </a:p>
          <a:p>
            <a:pPr algn="ctr"/>
            <a:endParaRPr lang="pl-PL" sz="3600" dirty="0" smtClean="0"/>
          </a:p>
        </p:txBody>
      </p:sp>
      <p:pic>
        <p:nvPicPr>
          <p:cNvPr id="19458" name="Picture 2" descr="http://www.akaska.cz/dabing/hodiny3.gif"/>
          <p:cNvPicPr>
            <a:picLocks noChangeAspect="1" noChangeArrowheads="1" noCrop="1"/>
          </p:cNvPicPr>
          <p:nvPr/>
        </p:nvPicPr>
        <p:blipFill>
          <a:blip r:embed="rId2"/>
          <a:srcRect/>
          <a:stretch>
            <a:fillRect/>
          </a:stretch>
        </p:blipFill>
        <p:spPr bwMode="auto">
          <a:xfrm>
            <a:off x="4429124" y="571480"/>
            <a:ext cx="695325" cy="857251"/>
          </a:xfrm>
          <a:prstGeom prst="rect">
            <a:avLst/>
          </a:prstGeom>
          <a:noFill/>
        </p:spPr>
      </p:pic>
      <p:pic>
        <p:nvPicPr>
          <p:cNvPr id="48131" name="Picture 3"/>
          <p:cNvPicPr>
            <a:picLocks noChangeAspect="1" noChangeArrowheads="1"/>
          </p:cNvPicPr>
          <p:nvPr/>
        </p:nvPicPr>
        <p:blipFill>
          <a:blip r:embed="rId3"/>
          <a:srcRect/>
          <a:stretch>
            <a:fillRect/>
          </a:stretch>
        </p:blipFill>
        <p:spPr bwMode="auto">
          <a:xfrm>
            <a:off x="7143769" y="-24"/>
            <a:ext cx="2000264" cy="1840578"/>
          </a:xfrm>
          <a:prstGeom prst="rect">
            <a:avLst/>
          </a:prstGeom>
          <a:noFill/>
          <a:ln w="9525">
            <a:noFill/>
            <a:miter lim="800000"/>
            <a:headEnd/>
            <a:tailEnd/>
          </a:ln>
          <a:effectLst/>
        </p:spPr>
      </p:pic>
      <p:pic>
        <p:nvPicPr>
          <p:cNvPr id="48137" name="Picture 9" descr="http://mi21.vsb.cz/sites/mi21.vsb.cz/files/unit/herbar_funkci_0.png"/>
          <p:cNvPicPr>
            <a:picLocks noChangeAspect="1" noChangeArrowheads="1"/>
          </p:cNvPicPr>
          <p:nvPr/>
        </p:nvPicPr>
        <p:blipFill>
          <a:blip r:embed="rId4" cstate="print"/>
          <a:srcRect/>
          <a:stretch>
            <a:fillRect/>
          </a:stretch>
        </p:blipFill>
        <p:spPr bwMode="auto">
          <a:xfrm rot="18941680">
            <a:off x="221097" y="575488"/>
            <a:ext cx="2284185" cy="1563036"/>
          </a:xfrm>
          <a:prstGeom prst="rect">
            <a:avLst/>
          </a:prstGeom>
          <a:noFill/>
        </p:spPr>
      </p:pic>
      <p:pic>
        <p:nvPicPr>
          <p:cNvPr id="13" name="Picture 5"/>
          <p:cNvPicPr>
            <a:picLocks noChangeAspect="1" noChangeArrowheads="1"/>
          </p:cNvPicPr>
          <p:nvPr/>
        </p:nvPicPr>
        <p:blipFill>
          <a:blip r:embed="rId5"/>
          <a:srcRect l="32012" t="22727"/>
          <a:stretch>
            <a:fillRect/>
          </a:stretch>
        </p:blipFill>
        <p:spPr bwMode="auto">
          <a:xfrm>
            <a:off x="928662" y="5429264"/>
            <a:ext cx="1285884" cy="1176326"/>
          </a:xfrm>
          <a:prstGeom prst="rect">
            <a:avLst/>
          </a:prstGeom>
          <a:noFill/>
          <a:ln w="9525">
            <a:noFill/>
            <a:miter lim="800000"/>
            <a:headEnd/>
            <a:tailEnd/>
          </a:ln>
          <a:effectLst/>
        </p:spPr>
      </p:pic>
      <p:pic>
        <p:nvPicPr>
          <p:cNvPr id="14" name="Picture 4">
            <a:hlinkClick r:id="rId6" action="ppaction://hlinksldjump"/>
          </p:cNvPr>
          <p:cNvPicPr>
            <a:picLocks noChangeAspect="1" noChangeArrowheads="1"/>
          </p:cNvPicPr>
          <p:nvPr/>
        </p:nvPicPr>
        <p:blipFill>
          <a:blip r:embed="rId7"/>
          <a:srcRect l="34682" t="19565"/>
          <a:stretch>
            <a:fillRect/>
          </a:stretch>
        </p:blipFill>
        <p:spPr bwMode="auto">
          <a:xfrm>
            <a:off x="7000892" y="5500702"/>
            <a:ext cx="1357322" cy="1111084"/>
          </a:xfrm>
          <a:prstGeom prst="rect">
            <a:avLst/>
          </a:prstGeom>
          <a:noFill/>
          <a:ln w="9525">
            <a:noFill/>
            <a:miter lim="800000"/>
            <a:headEnd/>
            <a:tailEnd/>
          </a:ln>
          <a:effectLst/>
        </p:spPr>
      </p:pic>
      <p:sp>
        <p:nvSpPr>
          <p:cNvPr id="15" name="Tlačítko akce: Domů 14">
            <a:hlinkClick r:id="rId8" action="ppaction://hlinksldjump" highlightClick="1"/>
          </p:cNvPr>
          <p:cNvSpPr/>
          <p:nvPr/>
        </p:nvSpPr>
        <p:spPr>
          <a:xfrm>
            <a:off x="8215338" y="5929330"/>
            <a:ext cx="928662" cy="928694"/>
          </a:xfrm>
          <a:prstGeom prst="actionButtonHom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1" fill="hold" nodeType="clickEffect">
                                  <p:stCondLst>
                                    <p:cond delay="150000"/>
                                  </p:stCondLst>
                                  <p:childTnLst>
                                    <p:anim calcmode="lin" valueType="num">
                                      <p:cBhvr additive="base">
                                        <p:cTn id="6" dur="5000"/>
                                        <p:tgtEl>
                                          <p:spTgt spid="19458"/>
                                        </p:tgtEl>
                                        <p:attrNameLst>
                                          <p:attrName>ppt_x</p:attrName>
                                        </p:attrNameLst>
                                      </p:cBhvr>
                                      <p:tavLst>
                                        <p:tav tm="0">
                                          <p:val>
                                            <p:strVal val="ppt_x"/>
                                          </p:val>
                                        </p:tav>
                                        <p:tav tm="100000">
                                          <p:val>
                                            <p:strVal val="ppt_x"/>
                                          </p:val>
                                        </p:tav>
                                      </p:tavLst>
                                    </p:anim>
                                    <p:anim calcmode="lin" valueType="num">
                                      <p:cBhvr additive="base">
                                        <p:cTn id="7" dur="5000"/>
                                        <p:tgtEl>
                                          <p:spTgt spid="19458"/>
                                        </p:tgtEl>
                                        <p:attrNameLst>
                                          <p:attrName>ppt_y</p:attrName>
                                        </p:attrNameLst>
                                      </p:cBhvr>
                                      <p:tavLst>
                                        <p:tav tm="0">
                                          <p:val>
                                            <p:strVal val="ppt_y"/>
                                          </p:val>
                                        </p:tav>
                                        <p:tav tm="100000">
                                          <p:val>
                                            <p:strVal val="0-ppt_h/2"/>
                                          </p:val>
                                        </p:tav>
                                      </p:tavLst>
                                    </p:anim>
                                    <p:set>
                                      <p:cBhvr>
                                        <p:cTn id="8" dur="1" fill="hold">
                                          <p:stCondLst>
                                            <p:cond delay="4999"/>
                                          </p:stCondLst>
                                        </p:cTn>
                                        <p:tgtEl>
                                          <p:spTgt spid="194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délník 8"/>
          <p:cNvSpPr/>
          <p:nvPr/>
        </p:nvSpPr>
        <p:spPr>
          <a:xfrm>
            <a:off x="357158" y="3643314"/>
            <a:ext cx="8358246" cy="1815882"/>
          </a:xfrm>
          <a:prstGeom prst="rect">
            <a:avLst/>
          </a:prstGeom>
        </p:spPr>
        <p:txBody>
          <a:bodyPr wrap="square">
            <a:spAutoFit/>
          </a:bodyPr>
          <a:lstStyle/>
          <a:p>
            <a:pPr algn="ctr"/>
            <a:r>
              <a:rPr lang="cs-CZ" sz="2800" dirty="0" smtClean="0"/>
              <a:t>Vložili jste si na termínovaný účet na 14 dní 10000 Kč. Banka úročí každých 14 dní po vložení hotovosti. Kolik Kč budete mít na účtu po pátém 14-ti denním zúročení, pokud je úroková míra 2,8 % p. a. </a:t>
            </a:r>
          </a:p>
        </p:txBody>
      </p:sp>
      <p:pic>
        <p:nvPicPr>
          <p:cNvPr id="19458" name="Picture 2" descr="http://www.akaska.cz/dabing/hodiny3.gif"/>
          <p:cNvPicPr>
            <a:picLocks noChangeAspect="1" noChangeArrowheads="1" noCrop="1"/>
          </p:cNvPicPr>
          <p:nvPr/>
        </p:nvPicPr>
        <p:blipFill>
          <a:blip r:embed="rId2"/>
          <a:srcRect/>
          <a:stretch>
            <a:fillRect/>
          </a:stretch>
        </p:blipFill>
        <p:spPr bwMode="auto">
          <a:xfrm>
            <a:off x="4286248" y="1214422"/>
            <a:ext cx="695325" cy="857251"/>
          </a:xfrm>
          <a:prstGeom prst="rect">
            <a:avLst/>
          </a:prstGeom>
          <a:noFill/>
        </p:spPr>
      </p:pic>
      <p:pic>
        <p:nvPicPr>
          <p:cNvPr id="10" name="Picture 6" descr="http://www.beruska8.cz/ohnostroj/34.gif"/>
          <p:cNvPicPr>
            <a:picLocks noChangeAspect="1" noChangeArrowheads="1" noCrop="1"/>
          </p:cNvPicPr>
          <p:nvPr/>
        </p:nvPicPr>
        <p:blipFill>
          <a:blip r:embed="rId3"/>
          <a:srcRect/>
          <a:stretch>
            <a:fillRect/>
          </a:stretch>
        </p:blipFill>
        <p:spPr bwMode="auto">
          <a:xfrm>
            <a:off x="214283" y="785794"/>
            <a:ext cx="1714512" cy="2488809"/>
          </a:xfrm>
          <a:prstGeom prst="rect">
            <a:avLst/>
          </a:prstGeom>
          <a:noFill/>
        </p:spPr>
      </p:pic>
      <p:sp>
        <p:nvSpPr>
          <p:cNvPr id="12" name="Obdélník 11"/>
          <p:cNvSpPr/>
          <p:nvPr/>
        </p:nvSpPr>
        <p:spPr>
          <a:xfrm>
            <a:off x="428596" y="0"/>
            <a:ext cx="8358246" cy="707886"/>
          </a:xfrm>
          <a:prstGeom prst="rect">
            <a:avLst/>
          </a:prstGeom>
        </p:spPr>
        <p:txBody>
          <a:bodyPr wrap="square">
            <a:spAutoFit/>
          </a:bodyPr>
          <a:lstStyle/>
          <a:p>
            <a:pPr algn="ctr"/>
            <a:r>
              <a:rPr lang="cs-CZ" sz="4000" b="1"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rPr>
              <a:t>Získej dvojnásobek získaných bodů</a:t>
            </a:r>
            <a:endParaRPr lang="cs-CZ" sz="4000" b="1"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endParaRPr>
          </a:p>
        </p:txBody>
      </p:sp>
      <p:pic>
        <p:nvPicPr>
          <p:cNvPr id="13" name="Picture 6" descr="http://www.beruska8.cz/ohnostroj/34.gif"/>
          <p:cNvPicPr>
            <a:picLocks noChangeAspect="1" noChangeArrowheads="1" noCrop="1"/>
          </p:cNvPicPr>
          <p:nvPr/>
        </p:nvPicPr>
        <p:blipFill>
          <a:blip r:embed="rId3"/>
          <a:srcRect/>
          <a:stretch>
            <a:fillRect/>
          </a:stretch>
        </p:blipFill>
        <p:spPr bwMode="auto">
          <a:xfrm>
            <a:off x="6929454" y="857232"/>
            <a:ext cx="1714512" cy="2488809"/>
          </a:xfrm>
          <a:prstGeom prst="rect">
            <a:avLst/>
          </a:prstGeom>
          <a:noFill/>
        </p:spPr>
      </p:pic>
      <p:pic>
        <p:nvPicPr>
          <p:cNvPr id="15" name="Picture 5"/>
          <p:cNvPicPr>
            <a:picLocks noChangeAspect="1" noChangeArrowheads="1"/>
          </p:cNvPicPr>
          <p:nvPr/>
        </p:nvPicPr>
        <p:blipFill>
          <a:blip r:embed="rId4"/>
          <a:srcRect l="32012" t="22727"/>
          <a:stretch>
            <a:fillRect/>
          </a:stretch>
        </p:blipFill>
        <p:spPr bwMode="auto">
          <a:xfrm>
            <a:off x="928662" y="5429264"/>
            <a:ext cx="1285884" cy="1176326"/>
          </a:xfrm>
          <a:prstGeom prst="rect">
            <a:avLst/>
          </a:prstGeom>
          <a:noFill/>
          <a:ln w="9525">
            <a:noFill/>
            <a:miter lim="800000"/>
            <a:headEnd/>
            <a:tailEnd/>
          </a:ln>
          <a:effectLst/>
        </p:spPr>
      </p:pic>
      <p:pic>
        <p:nvPicPr>
          <p:cNvPr id="16" name="Picture 4">
            <a:hlinkClick r:id="rId5" action="ppaction://hlinksldjump"/>
          </p:cNvPr>
          <p:cNvPicPr>
            <a:picLocks noChangeAspect="1" noChangeArrowheads="1"/>
          </p:cNvPicPr>
          <p:nvPr/>
        </p:nvPicPr>
        <p:blipFill>
          <a:blip r:embed="rId6"/>
          <a:srcRect l="34682" t="19565"/>
          <a:stretch>
            <a:fillRect/>
          </a:stretch>
        </p:blipFill>
        <p:spPr bwMode="auto">
          <a:xfrm>
            <a:off x="7000892" y="5500702"/>
            <a:ext cx="1357322" cy="1111084"/>
          </a:xfrm>
          <a:prstGeom prst="rect">
            <a:avLst/>
          </a:prstGeom>
          <a:noFill/>
          <a:ln w="9525">
            <a:noFill/>
            <a:miter lim="800000"/>
            <a:headEnd/>
            <a:tailEnd/>
          </a:ln>
          <a:effectLst/>
        </p:spPr>
      </p:pic>
      <p:sp>
        <p:nvSpPr>
          <p:cNvPr id="17" name="Tlačítko akce: Domů 16">
            <a:hlinkClick r:id="rId7" action="ppaction://hlinksldjump" highlightClick="1"/>
          </p:cNvPr>
          <p:cNvSpPr/>
          <p:nvPr/>
        </p:nvSpPr>
        <p:spPr>
          <a:xfrm>
            <a:off x="8215338" y="5929330"/>
            <a:ext cx="928662" cy="928694"/>
          </a:xfrm>
          <a:prstGeom prst="actionButtonHom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1" fill="hold" nodeType="clickEffect">
                                  <p:stCondLst>
                                    <p:cond delay="210000"/>
                                  </p:stCondLst>
                                  <p:childTnLst>
                                    <p:anim calcmode="lin" valueType="num">
                                      <p:cBhvr additive="base">
                                        <p:cTn id="6" dur="5000"/>
                                        <p:tgtEl>
                                          <p:spTgt spid="19458"/>
                                        </p:tgtEl>
                                        <p:attrNameLst>
                                          <p:attrName>ppt_x</p:attrName>
                                        </p:attrNameLst>
                                      </p:cBhvr>
                                      <p:tavLst>
                                        <p:tav tm="0">
                                          <p:val>
                                            <p:strVal val="ppt_x"/>
                                          </p:val>
                                        </p:tav>
                                        <p:tav tm="100000">
                                          <p:val>
                                            <p:strVal val="ppt_x"/>
                                          </p:val>
                                        </p:tav>
                                      </p:tavLst>
                                    </p:anim>
                                    <p:anim calcmode="lin" valueType="num">
                                      <p:cBhvr additive="base">
                                        <p:cTn id="7" dur="5000"/>
                                        <p:tgtEl>
                                          <p:spTgt spid="19458"/>
                                        </p:tgtEl>
                                        <p:attrNameLst>
                                          <p:attrName>ppt_y</p:attrName>
                                        </p:attrNameLst>
                                      </p:cBhvr>
                                      <p:tavLst>
                                        <p:tav tm="0">
                                          <p:val>
                                            <p:strVal val="ppt_y"/>
                                          </p:val>
                                        </p:tav>
                                        <p:tav tm="100000">
                                          <p:val>
                                            <p:strVal val="0-ppt_h/2"/>
                                          </p:val>
                                        </p:tav>
                                      </p:tavLst>
                                    </p:anim>
                                    <p:set>
                                      <p:cBhvr>
                                        <p:cTn id="8" dur="1" fill="hold">
                                          <p:stCondLst>
                                            <p:cond delay="4999"/>
                                          </p:stCondLst>
                                        </p:cTn>
                                        <p:tgtEl>
                                          <p:spTgt spid="194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délník 12"/>
          <p:cNvSpPr/>
          <p:nvPr/>
        </p:nvSpPr>
        <p:spPr>
          <a:xfrm>
            <a:off x="1500166" y="2714620"/>
            <a:ext cx="6500858" cy="350046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pic>
        <p:nvPicPr>
          <p:cNvPr id="1029" name="Picture 5"/>
          <p:cNvPicPr>
            <a:picLocks noChangeAspect="1" noChangeArrowheads="1"/>
          </p:cNvPicPr>
          <p:nvPr/>
        </p:nvPicPr>
        <p:blipFill>
          <a:blip r:embed="rId2"/>
          <a:srcRect t="13286" r="35376" b="23776"/>
          <a:stretch>
            <a:fillRect/>
          </a:stretch>
        </p:blipFill>
        <p:spPr bwMode="auto">
          <a:xfrm>
            <a:off x="0" y="214290"/>
            <a:ext cx="2209803" cy="1714512"/>
          </a:xfrm>
          <a:prstGeom prst="rect">
            <a:avLst/>
          </a:prstGeom>
          <a:noFill/>
          <a:ln w="9525">
            <a:noFill/>
            <a:miter lim="800000"/>
            <a:headEnd/>
            <a:tailEnd/>
          </a:ln>
          <a:effectLst/>
        </p:spPr>
      </p:pic>
      <p:sp>
        <p:nvSpPr>
          <p:cNvPr id="7" name="Obdélník 6"/>
          <p:cNvSpPr/>
          <p:nvPr/>
        </p:nvSpPr>
        <p:spPr>
          <a:xfrm rot="19668848">
            <a:off x="447301" y="1436408"/>
            <a:ext cx="3308416" cy="523220"/>
          </a:xfrm>
          <a:prstGeom prst="rect">
            <a:avLst/>
          </a:prstGeom>
        </p:spPr>
        <p:txBody>
          <a:bodyPr wrap="square">
            <a:spAutoFit/>
          </a:bodyPr>
          <a:lstStyle/>
          <a:p>
            <a:r>
              <a:rPr lang="cs-CZ" sz="2800" dirty="0" smtClean="0"/>
              <a:t>Algebraické výrazy</a:t>
            </a:r>
          </a:p>
        </p:txBody>
      </p:sp>
      <p:sp>
        <p:nvSpPr>
          <p:cNvPr id="12" name="Obdélník 11"/>
          <p:cNvSpPr/>
          <p:nvPr/>
        </p:nvSpPr>
        <p:spPr>
          <a:xfrm>
            <a:off x="1857356" y="3000372"/>
            <a:ext cx="5929354" cy="2964914"/>
          </a:xfrm>
          <a:prstGeom prst="rect">
            <a:avLst/>
          </a:prstGeom>
        </p:spPr>
        <p:txBody>
          <a:bodyPr wrap="square">
            <a:spAutoFit/>
          </a:bodyPr>
          <a:lstStyle/>
          <a:p>
            <a:r>
              <a:rPr lang="cs-CZ" sz="4000" dirty="0" smtClean="0"/>
              <a:t>4x</a:t>
            </a:r>
            <a:r>
              <a:rPr lang="cs-CZ" sz="4000" baseline="30000" dirty="0" smtClean="0"/>
              <a:t>2</a:t>
            </a:r>
            <a:r>
              <a:rPr lang="cs-CZ" sz="4000" dirty="0" smtClean="0"/>
              <a:t> - 12x + 9 = (2x - 3)</a:t>
            </a:r>
            <a:r>
              <a:rPr lang="cs-CZ" sz="4000" baseline="30000" dirty="0" smtClean="0"/>
              <a:t>2</a:t>
            </a:r>
          </a:p>
          <a:p>
            <a:endParaRPr lang="cs-CZ" sz="4000" baseline="30000" dirty="0" smtClean="0"/>
          </a:p>
          <a:p>
            <a:r>
              <a:rPr lang="pt-BR" sz="4000" dirty="0" smtClean="0"/>
              <a:t>a</a:t>
            </a:r>
            <a:r>
              <a:rPr lang="pt-BR" sz="4000" baseline="30000" dirty="0" smtClean="0"/>
              <a:t>2</a:t>
            </a:r>
            <a:r>
              <a:rPr lang="pt-BR" sz="4000" dirty="0" smtClean="0"/>
              <a:t> - 2ab + b</a:t>
            </a:r>
            <a:r>
              <a:rPr lang="pt-BR" sz="4000" baseline="30000" dirty="0" smtClean="0"/>
              <a:t>2</a:t>
            </a:r>
            <a:r>
              <a:rPr lang="pt-BR" sz="4000" dirty="0" smtClean="0"/>
              <a:t> = (a - b)</a:t>
            </a:r>
            <a:r>
              <a:rPr lang="pt-BR" sz="4000" baseline="30000" dirty="0" smtClean="0"/>
              <a:t>2</a:t>
            </a:r>
            <a:r>
              <a:rPr lang="pt-BR" sz="4000" dirty="0" smtClean="0"/>
              <a:t> </a:t>
            </a:r>
          </a:p>
          <a:p>
            <a:endParaRPr lang="cs-CZ" sz="4000" dirty="0" smtClean="0"/>
          </a:p>
          <a:p>
            <a:r>
              <a:rPr lang="pt-BR" sz="4000" dirty="0" smtClean="0"/>
              <a:t>a</a:t>
            </a:r>
            <a:r>
              <a:rPr lang="pt-BR" sz="4000" baseline="30000" dirty="0" smtClean="0"/>
              <a:t>2</a:t>
            </a:r>
            <a:r>
              <a:rPr lang="pt-BR" sz="4000" dirty="0" smtClean="0"/>
              <a:t> - 2ab + b</a:t>
            </a:r>
            <a:r>
              <a:rPr lang="pt-BR" sz="4000" baseline="30000" dirty="0" smtClean="0"/>
              <a:t>2 </a:t>
            </a:r>
            <a:r>
              <a:rPr lang="pt-BR" sz="4000" dirty="0" smtClean="0"/>
              <a:t>= (a - b)*(a - b)</a:t>
            </a:r>
          </a:p>
        </p:txBody>
      </p:sp>
      <p:pic>
        <p:nvPicPr>
          <p:cNvPr id="20481" name="Picture 1"/>
          <p:cNvPicPr>
            <a:picLocks noChangeAspect="1" noChangeArrowheads="1"/>
          </p:cNvPicPr>
          <p:nvPr/>
        </p:nvPicPr>
        <p:blipFill>
          <a:blip r:embed="rId3"/>
          <a:srcRect/>
          <a:stretch>
            <a:fillRect/>
          </a:stretch>
        </p:blipFill>
        <p:spPr bwMode="auto">
          <a:xfrm>
            <a:off x="6286500" y="0"/>
            <a:ext cx="2857500" cy="1304925"/>
          </a:xfrm>
          <a:prstGeom prst="rect">
            <a:avLst/>
          </a:prstGeom>
          <a:noFill/>
          <a:ln w="9525">
            <a:noFill/>
            <a:miter lim="800000"/>
            <a:headEnd/>
            <a:tailEnd/>
          </a:ln>
          <a:effectLst/>
        </p:spPr>
      </p:pic>
      <p:sp>
        <p:nvSpPr>
          <p:cNvPr id="9" name="Tlačítko akce: Domů 8">
            <a:hlinkClick r:id="rId4" action="ppaction://hlinksldjump" highlightClick="1"/>
          </p:cNvPr>
          <p:cNvSpPr/>
          <p:nvPr/>
        </p:nvSpPr>
        <p:spPr>
          <a:xfrm>
            <a:off x="8215338" y="5929330"/>
            <a:ext cx="928662" cy="928694"/>
          </a:xfrm>
          <a:prstGeom prst="actionButtonHom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rot="19279202">
            <a:off x="412153" y="1158882"/>
            <a:ext cx="2292031" cy="523220"/>
          </a:xfrm>
          <a:prstGeom prst="rect">
            <a:avLst/>
          </a:prstGeom>
        </p:spPr>
        <p:txBody>
          <a:bodyPr wrap="square">
            <a:spAutoFit/>
          </a:bodyPr>
          <a:lstStyle/>
          <a:p>
            <a:r>
              <a:rPr lang="cs-CZ" sz="2800" dirty="0" smtClean="0"/>
              <a:t>Slovní úlohy</a:t>
            </a:r>
            <a:endParaRPr lang="cs-CZ" sz="2800" dirty="0" smtClean="0"/>
          </a:p>
        </p:txBody>
      </p:sp>
      <p:sp>
        <p:nvSpPr>
          <p:cNvPr id="9" name="Obdélník 8"/>
          <p:cNvSpPr/>
          <p:nvPr/>
        </p:nvSpPr>
        <p:spPr>
          <a:xfrm>
            <a:off x="214282" y="2428868"/>
            <a:ext cx="8643966" cy="39703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cs-CZ" sz="2800" dirty="0" smtClean="0"/>
              <a:t>Jedná se o jednoduchou lineární rovnicí, kde jako neznámá vystupuje čas (t). Věk otce musí být 10 krát větší než syna.</a:t>
            </a:r>
          </a:p>
          <a:p>
            <a:pPr algn="ctr"/>
            <a:endParaRPr lang="cs-CZ" sz="2800" dirty="0" smtClean="0"/>
          </a:p>
          <a:p>
            <a:pPr algn="ctr"/>
            <a:r>
              <a:rPr lang="cs-CZ" sz="2800" dirty="0" smtClean="0"/>
              <a:t>Od současného věku otce i syna odečtu čas </a:t>
            </a:r>
            <a:r>
              <a:rPr lang="cs-CZ" sz="2800" i="1" dirty="0" err="1" smtClean="0"/>
              <a:t>t</a:t>
            </a:r>
            <a:r>
              <a:rPr lang="cs-CZ" sz="2800" dirty="0" smtClean="0"/>
              <a:t>. </a:t>
            </a:r>
            <a:endParaRPr lang="cs-CZ" sz="2800" dirty="0" smtClean="0"/>
          </a:p>
          <a:p>
            <a:pPr algn="ctr"/>
            <a:endParaRPr lang="cs-CZ" sz="2800" dirty="0" smtClean="0"/>
          </a:p>
          <a:p>
            <a:pPr algn="ctr"/>
            <a:endParaRPr lang="cs-CZ" sz="2800" dirty="0" smtClean="0"/>
          </a:p>
          <a:p>
            <a:pPr algn="ctr"/>
            <a:endParaRPr lang="pl-PL" sz="2800" dirty="0" smtClean="0"/>
          </a:p>
          <a:p>
            <a:pPr algn="ctr"/>
            <a:endParaRPr lang="cs-CZ" sz="2800" dirty="0" smtClean="0"/>
          </a:p>
          <a:p>
            <a:pPr algn="ctr"/>
            <a:r>
              <a:rPr lang="cs-CZ" sz="2800" dirty="0" smtClean="0"/>
              <a:t> </a:t>
            </a:r>
            <a:endParaRPr lang="pl-PL" sz="2800" dirty="0" smtClean="0"/>
          </a:p>
        </p:txBody>
      </p:sp>
      <p:pic>
        <p:nvPicPr>
          <p:cNvPr id="36870" name="Picture 6" descr="http://images.clipartlogo.com/files/ss/thumb/104/104447852/happy-bee-family-cartoon_small.jpg"/>
          <p:cNvPicPr>
            <a:picLocks noChangeAspect="1" noChangeArrowheads="1"/>
          </p:cNvPicPr>
          <p:nvPr/>
        </p:nvPicPr>
        <p:blipFill>
          <a:blip r:embed="rId3"/>
          <a:srcRect/>
          <a:stretch>
            <a:fillRect/>
          </a:stretch>
        </p:blipFill>
        <p:spPr bwMode="auto">
          <a:xfrm rot="19210265">
            <a:off x="256421" y="206555"/>
            <a:ext cx="1076325" cy="1190625"/>
          </a:xfrm>
          <a:prstGeom prst="rect">
            <a:avLst/>
          </a:prstGeom>
          <a:noFill/>
        </p:spPr>
      </p:pic>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378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37893" name="Object 5"/>
          <p:cNvGraphicFramePr>
            <a:graphicFrameLocks noChangeAspect="1"/>
          </p:cNvGraphicFramePr>
          <p:nvPr/>
        </p:nvGraphicFramePr>
        <p:xfrm>
          <a:off x="3500438" y="3429000"/>
          <a:ext cx="1581150" cy="357188"/>
        </p:xfrm>
        <a:graphic>
          <a:graphicData uri="http://schemas.openxmlformats.org/presentationml/2006/ole">
            <p:oleObj spid="_x0000_s37893" name="Rovnice" r:id="rId4" imgW="888614" imgH="203112" progId="Equation.3">
              <p:embed/>
            </p:oleObj>
          </a:graphicData>
        </a:graphic>
      </p:graphicFrame>
      <p:graphicFrame>
        <p:nvGraphicFramePr>
          <p:cNvPr id="37894" name="Object 6"/>
          <p:cNvGraphicFramePr>
            <a:graphicFrameLocks noChangeAspect="1"/>
          </p:cNvGraphicFramePr>
          <p:nvPr/>
        </p:nvGraphicFramePr>
        <p:xfrm>
          <a:off x="3500430" y="4286256"/>
          <a:ext cx="2071688" cy="1876425"/>
        </p:xfrm>
        <a:graphic>
          <a:graphicData uri="http://schemas.openxmlformats.org/presentationml/2006/ole">
            <p:oleObj spid="_x0000_s37894" name="Rovnice" r:id="rId5" imgW="1206500" imgH="1092200" progId="Equation.3">
              <p:embed/>
            </p:oleObj>
          </a:graphicData>
        </a:graphic>
      </p:graphicFrame>
      <p:pic>
        <p:nvPicPr>
          <p:cNvPr id="37895" name="Picture 7"/>
          <p:cNvPicPr>
            <a:picLocks noChangeAspect="1" noChangeArrowheads="1"/>
          </p:cNvPicPr>
          <p:nvPr/>
        </p:nvPicPr>
        <p:blipFill>
          <a:blip r:embed="rId6"/>
          <a:srcRect/>
          <a:stretch>
            <a:fillRect/>
          </a:stretch>
        </p:blipFill>
        <p:spPr bwMode="auto">
          <a:xfrm>
            <a:off x="6048375" y="0"/>
            <a:ext cx="3095625" cy="1438275"/>
          </a:xfrm>
          <a:prstGeom prst="rect">
            <a:avLst/>
          </a:prstGeom>
          <a:noFill/>
          <a:ln w="9525">
            <a:noFill/>
            <a:miter lim="800000"/>
            <a:headEnd/>
            <a:tailEnd/>
          </a:ln>
          <a:effectLst/>
        </p:spPr>
      </p:pic>
      <p:sp>
        <p:nvSpPr>
          <p:cNvPr id="18" name="Tlačítko akce: Domů 17">
            <a:hlinkClick r:id="rId7" action="ppaction://hlinksldjump" highlightClick="1"/>
          </p:cNvPr>
          <p:cNvSpPr/>
          <p:nvPr/>
        </p:nvSpPr>
        <p:spPr>
          <a:xfrm>
            <a:off x="8215338" y="5929306"/>
            <a:ext cx="928662" cy="928694"/>
          </a:xfrm>
          <a:prstGeom prst="actionButtonHom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pc="50" dirty="0" smtClean="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Pravidla Hry</a:t>
            </a:r>
            <a:endParaRPr lang="cs-CZ" dirty="0"/>
          </a:p>
        </p:txBody>
      </p:sp>
      <p:sp>
        <p:nvSpPr>
          <p:cNvPr id="3" name="Zástupný symbol pro obsah 2"/>
          <p:cNvSpPr>
            <a:spLocks noGrp="1"/>
          </p:cNvSpPr>
          <p:nvPr>
            <p:ph idx="1"/>
          </p:nvPr>
        </p:nvSpPr>
        <p:spPr>
          <a:xfrm>
            <a:off x="457200" y="1600200"/>
            <a:ext cx="8186766" cy="5043510"/>
          </a:xfrm>
        </p:spPr>
        <p:txBody>
          <a:bodyPr>
            <a:normAutofit lnSpcReduction="10000"/>
          </a:bodyPr>
          <a:lstStyle/>
          <a:p>
            <a:pPr>
              <a:buClr>
                <a:srgbClr val="C00000"/>
              </a:buClr>
              <a:buFont typeface="Wingdings" pitchFamily="2" charset="2"/>
              <a:buChar char="§"/>
            </a:pPr>
            <a:r>
              <a:rPr lang="cs-CZ" dirty="0" smtClean="0"/>
              <a:t>Hrací plocha je rozdělena do </a:t>
            </a:r>
            <a:r>
              <a:rPr lang="cs-CZ" dirty="0" smtClean="0"/>
              <a:t>2 </a:t>
            </a:r>
            <a:r>
              <a:rPr lang="cs-CZ" dirty="0" smtClean="0"/>
              <a:t>sloupců, které představují různé kategorie otázek. </a:t>
            </a:r>
          </a:p>
          <a:p>
            <a:pPr>
              <a:buClr>
                <a:srgbClr val="C00000"/>
              </a:buClr>
              <a:buFont typeface="Wingdings" pitchFamily="2" charset="2"/>
              <a:buChar char="§"/>
            </a:pPr>
            <a:endParaRPr lang="cs-CZ" dirty="0" smtClean="0"/>
          </a:p>
          <a:p>
            <a:pPr>
              <a:buClr>
                <a:srgbClr val="C00000"/>
              </a:buClr>
              <a:buFont typeface="Wingdings" pitchFamily="2" charset="2"/>
              <a:buChar char="§"/>
            </a:pPr>
            <a:r>
              <a:rPr lang="cs-CZ" dirty="0" smtClean="0"/>
              <a:t>Každé otázce ve sloupci je přiřazeno bodové ohodnocení dle obtížnosti: </a:t>
            </a:r>
          </a:p>
          <a:p>
            <a:pPr lvl="1">
              <a:buClr>
                <a:srgbClr val="C00000"/>
              </a:buClr>
              <a:buFont typeface="Wingdings" pitchFamily="2" charset="2"/>
              <a:buChar char="§"/>
            </a:pPr>
            <a:r>
              <a:rPr lang="cs-CZ" dirty="0" smtClean="0"/>
              <a:t>100 bodů = 60 sekund na vyřešení úlohy</a:t>
            </a:r>
          </a:p>
          <a:p>
            <a:pPr lvl="1">
              <a:buClr>
                <a:srgbClr val="C00000"/>
              </a:buClr>
              <a:buFont typeface="Wingdings" pitchFamily="2" charset="2"/>
              <a:buChar char="§"/>
            </a:pPr>
            <a:r>
              <a:rPr lang="cs-CZ" dirty="0" smtClean="0"/>
              <a:t>200 bodů = 90 sekund </a:t>
            </a:r>
            <a:r>
              <a:rPr lang="cs-CZ" dirty="0" smtClean="0"/>
              <a:t>na vyřešení úlohy</a:t>
            </a:r>
            <a:endParaRPr lang="cs-CZ" dirty="0" smtClean="0"/>
          </a:p>
          <a:p>
            <a:pPr lvl="1">
              <a:buClr>
                <a:srgbClr val="C00000"/>
              </a:buClr>
              <a:buFont typeface="Wingdings" pitchFamily="2" charset="2"/>
              <a:buChar char="§"/>
            </a:pPr>
            <a:r>
              <a:rPr lang="cs-CZ" dirty="0" smtClean="0"/>
              <a:t>300 bodů = 120 sekund </a:t>
            </a:r>
            <a:r>
              <a:rPr lang="cs-CZ" dirty="0" smtClean="0"/>
              <a:t>na vyřešení úlohy</a:t>
            </a:r>
            <a:endParaRPr lang="cs-CZ" dirty="0" smtClean="0"/>
          </a:p>
          <a:p>
            <a:pPr lvl="1">
              <a:buClr>
                <a:srgbClr val="C00000"/>
              </a:buClr>
              <a:buFont typeface="Wingdings" pitchFamily="2" charset="2"/>
              <a:buChar char="§"/>
            </a:pPr>
            <a:r>
              <a:rPr lang="cs-CZ" dirty="0" smtClean="0"/>
              <a:t>400 bodů = 150 sekund </a:t>
            </a:r>
            <a:r>
              <a:rPr lang="cs-CZ" dirty="0" smtClean="0"/>
              <a:t>na vyřešení úlohy</a:t>
            </a:r>
            <a:endParaRPr lang="cs-CZ" dirty="0" smtClean="0"/>
          </a:p>
          <a:p>
            <a:pPr lvl="1">
              <a:buClr>
                <a:srgbClr val="C00000"/>
              </a:buClr>
              <a:buFont typeface="Wingdings" pitchFamily="2" charset="2"/>
              <a:buChar char="§"/>
            </a:pPr>
            <a:r>
              <a:rPr lang="cs-CZ" dirty="0" smtClean="0"/>
              <a:t>500 bodů = 180 sekund </a:t>
            </a:r>
            <a:r>
              <a:rPr lang="cs-CZ" dirty="0" smtClean="0"/>
              <a:t>na vyřešení úlohy</a:t>
            </a:r>
          </a:p>
          <a:p>
            <a:pPr>
              <a:buClr>
                <a:srgbClr val="C00000"/>
              </a:buClr>
              <a:buFont typeface="Wingdings" pitchFamily="2" charset="2"/>
              <a:buChar char="§"/>
            </a:pPr>
            <a:endParaRPr lang="cs-CZ" dirty="0"/>
          </a:p>
        </p:txBody>
      </p:sp>
      <p:pic>
        <p:nvPicPr>
          <p:cNvPr id="53250" name="Picture 2"/>
          <p:cNvPicPr>
            <a:picLocks noChangeAspect="1" noChangeArrowheads="1"/>
          </p:cNvPicPr>
          <p:nvPr/>
        </p:nvPicPr>
        <p:blipFill>
          <a:blip r:embed="rId2"/>
          <a:srcRect/>
          <a:stretch>
            <a:fillRect/>
          </a:stretch>
        </p:blipFill>
        <p:spPr bwMode="auto">
          <a:xfrm>
            <a:off x="7460135" y="4643467"/>
            <a:ext cx="1612459" cy="20716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16"/>
          <p:cNvSpPr/>
          <p:nvPr/>
        </p:nvSpPr>
        <p:spPr>
          <a:xfrm>
            <a:off x="1142976" y="5643578"/>
            <a:ext cx="6143668" cy="6429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Obdélník 6"/>
          <p:cNvSpPr/>
          <p:nvPr/>
        </p:nvSpPr>
        <p:spPr>
          <a:xfrm>
            <a:off x="3000364" y="285728"/>
            <a:ext cx="2553357" cy="523220"/>
          </a:xfrm>
          <a:prstGeom prst="rect">
            <a:avLst/>
          </a:prstGeom>
        </p:spPr>
        <p:txBody>
          <a:bodyPr wrap="square">
            <a:spAutoFit/>
          </a:bodyPr>
          <a:lstStyle/>
          <a:p>
            <a:r>
              <a:rPr lang="cs-CZ" sz="2800" dirty="0" smtClean="0"/>
              <a:t>Číselné množiny</a:t>
            </a:r>
          </a:p>
        </p:txBody>
      </p:sp>
      <p:sp>
        <p:nvSpPr>
          <p:cNvPr id="9" name="Obdélník 8"/>
          <p:cNvSpPr/>
          <p:nvPr/>
        </p:nvSpPr>
        <p:spPr>
          <a:xfrm>
            <a:off x="214282" y="1930778"/>
            <a:ext cx="8643998" cy="15696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cs-CZ" sz="2400" dirty="0" smtClean="0"/>
              <a:t>Jestliže </a:t>
            </a:r>
            <a:r>
              <a:rPr lang="cs-CZ" sz="2400" dirty="0" smtClean="0"/>
              <a:t>jde látka nastříhat na kostýmy po 360 cm, počet takto nastřižených kusů látky musí násobek 360. </a:t>
            </a:r>
            <a:r>
              <a:rPr lang="cs-CZ" sz="2400" dirty="0" smtClean="0"/>
              <a:t>Totéž platí pro </a:t>
            </a:r>
            <a:r>
              <a:rPr lang="cs-CZ" sz="2400" dirty="0" smtClean="0"/>
              <a:t>nastříhání látky na šaty po 210 cm a haleny po 180 cm. </a:t>
            </a:r>
            <a:r>
              <a:rPr lang="cs-CZ" sz="2400" dirty="0" smtClean="0"/>
              <a:t>Hledáme společné násobky </a:t>
            </a:r>
            <a:r>
              <a:rPr lang="cs-CZ" sz="2400" dirty="0" smtClean="0"/>
              <a:t>180, 210 </a:t>
            </a:r>
            <a:r>
              <a:rPr lang="cs-CZ" sz="2400" dirty="0" smtClean="0"/>
              <a:t>a </a:t>
            </a:r>
            <a:r>
              <a:rPr lang="cs-CZ" sz="2400" dirty="0" smtClean="0"/>
              <a:t>360. Určíme n(180,210,360).</a:t>
            </a:r>
            <a:endParaRPr lang="pl-PL" sz="2400" dirty="0" smtClean="0"/>
          </a:p>
        </p:txBody>
      </p:sp>
      <p:pic>
        <p:nvPicPr>
          <p:cNvPr id="1028" name="Picture 4" descr="http://wrack.ped.muni.cz/profese/img/profese/seamstress.png"/>
          <p:cNvPicPr>
            <a:picLocks noChangeAspect="1" noChangeArrowheads="1"/>
          </p:cNvPicPr>
          <p:nvPr/>
        </p:nvPicPr>
        <p:blipFill>
          <a:blip r:embed="rId3"/>
          <a:srcRect/>
          <a:stretch>
            <a:fillRect/>
          </a:stretch>
        </p:blipFill>
        <p:spPr bwMode="auto">
          <a:xfrm rot="19562485">
            <a:off x="-13454" y="7389"/>
            <a:ext cx="1485900" cy="1428750"/>
          </a:xfrm>
          <a:prstGeom prst="rect">
            <a:avLst/>
          </a:prstGeom>
          <a:noFill/>
        </p:spPr>
      </p:pic>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18433" name="Object 1"/>
          <p:cNvGraphicFramePr>
            <a:graphicFrameLocks noChangeAspect="1"/>
          </p:cNvGraphicFramePr>
          <p:nvPr/>
        </p:nvGraphicFramePr>
        <p:xfrm>
          <a:off x="928662" y="3714752"/>
          <a:ext cx="6500858" cy="450654"/>
        </p:xfrm>
        <a:graphic>
          <a:graphicData uri="http://schemas.openxmlformats.org/presentationml/2006/ole">
            <p:oleObj spid="_x0000_s18433" name="Rovnice" r:id="rId4" imgW="2882880" imgH="203040" progId="Equation.3">
              <p:embed/>
            </p:oleObj>
          </a:graphicData>
        </a:graphic>
      </p:graphicFrame>
      <p:sp>
        <p:nvSpPr>
          <p:cNvPr id="184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18435" name="Object 3"/>
          <p:cNvGraphicFramePr>
            <a:graphicFrameLocks noChangeAspect="1"/>
          </p:cNvGraphicFramePr>
          <p:nvPr/>
        </p:nvGraphicFramePr>
        <p:xfrm>
          <a:off x="857224" y="4357694"/>
          <a:ext cx="6215106" cy="410023"/>
        </p:xfrm>
        <a:graphic>
          <a:graphicData uri="http://schemas.openxmlformats.org/presentationml/2006/ole">
            <p:oleObj spid="_x0000_s18435" name="Rovnice" r:id="rId5" imgW="2743200" imgH="177800" progId="Equation.3">
              <p:embed/>
            </p:oleObj>
          </a:graphicData>
        </a:graphic>
      </p:graphicFrame>
      <p:sp>
        <p:nvSpPr>
          <p:cNvPr id="184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18437" name="Object 5"/>
          <p:cNvGraphicFramePr>
            <a:graphicFrameLocks noChangeAspect="1"/>
          </p:cNvGraphicFramePr>
          <p:nvPr/>
        </p:nvGraphicFramePr>
        <p:xfrm>
          <a:off x="857224" y="4929198"/>
          <a:ext cx="6929486" cy="433093"/>
        </p:xfrm>
        <a:graphic>
          <a:graphicData uri="http://schemas.openxmlformats.org/presentationml/2006/ole">
            <p:oleObj spid="_x0000_s18437" name="Rovnice" r:id="rId6" imgW="3200400" imgH="203200" progId="Equation.3">
              <p:embed/>
            </p:oleObj>
          </a:graphicData>
        </a:graphic>
      </p:graphicFrame>
      <p:sp>
        <p:nvSpPr>
          <p:cNvPr id="184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18439" name="Object 7"/>
          <p:cNvGraphicFramePr>
            <a:graphicFrameLocks noChangeAspect="1"/>
          </p:cNvGraphicFramePr>
          <p:nvPr/>
        </p:nvGraphicFramePr>
        <p:xfrm>
          <a:off x="1285852" y="5786454"/>
          <a:ext cx="5875776" cy="428628"/>
        </p:xfrm>
        <a:graphic>
          <a:graphicData uri="http://schemas.openxmlformats.org/presentationml/2006/ole">
            <p:oleObj spid="_x0000_s18439" name="Rovnice" r:id="rId7" imgW="3136900" imgH="228600" progId="Equation.3">
              <p:embed/>
            </p:oleObj>
          </a:graphicData>
        </a:graphic>
      </p:graphicFrame>
      <p:pic>
        <p:nvPicPr>
          <p:cNvPr id="2" name="Picture 8"/>
          <p:cNvPicPr>
            <a:picLocks noChangeAspect="1" noChangeArrowheads="1"/>
          </p:cNvPicPr>
          <p:nvPr/>
        </p:nvPicPr>
        <p:blipFill>
          <a:blip r:embed="rId8"/>
          <a:srcRect/>
          <a:stretch>
            <a:fillRect/>
          </a:stretch>
        </p:blipFill>
        <p:spPr bwMode="auto">
          <a:xfrm>
            <a:off x="5829300" y="0"/>
            <a:ext cx="3314700" cy="1314450"/>
          </a:xfrm>
          <a:prstGeom prst="rect">
            <a:avLst/>
          </a:prstGeom>
          <a:noFill/>
          <a:ln w="9525">
            <a:noFill/>
            <a:miter lim="800000"/>
            <a:headEnd/>
            <a:tailEnd/>
          </a:ln>
          <a:effectLst/>
        </p:spPr>
      </p:pic>
      <p:sp>
        <p:nvSpPr>
          <p:cNvPr id="19" name="Tlačítko akce: Domů 18">
            <a:hlinkClick r:id="rId9" action="ppaction://hlinksldjump" highlightClick="1"/>
          </p:cNvPr>
          <p:cNvSpPr/>
          <p:nvPr/>
        </p:nvSpPr>
        <p:spPr>
          <a:xfrm>
            <a:off x="8215338" y="5929330"/>
            <a:ext cx="928662" cy="928694"/>
          </a:xfrm>
          <a:prstGeom prst="actionButtonHom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rot="19925409">
            <a:off x="144328" y="1243917"/>
            <a:ext cx="3308416" cy="523220"/>
          </a:xfrm>
          <a:prstGeom prst="rect">
            <a:avLst/>
          </a:prstGeom>
        </p:spPr>
        <p:txBody>
          <a:bodyPr wrap="square">
            <a:spAutoFit/>
          </a:bodyPr>
          <a:lstStyle/>
          <a:p>
            <a:r>
              <a:rPr lang="cs-CZ" sz="2800" dirty="0" smtClean="0"/>
              <a:t>Stereometrie - tělesa</a:t>
            </a:r>
            <a:endParaRPr lang="cs-CZ" sz="2800" dirty="0" smtClean="0"/>
          </a:p>
        </p:txBody>
      </p:sp>
      <p:sp>
        <p:nvSpPr>
          <p:cNvPr id="9" name="Obdélník 8"/>
          <p:cNvSpPr/>
          <p:nvPr/>
        </p:nvSpPr>
        <p:spPr>
          <a:xfrm>
            <a:off x="2714612" y="1357298"/>
            <a:ext cx="4643438" cy="20928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pl-PL" sz="2600" dirty="0" smtClean="0"/>
              <a:t>Objem bazénu V = 150 m</a:t>
            </a:r>
            <a:r>
              <a:rPr lang="pl-PL" sz="2600" baseline="30000" dirty="0" smtClean="0"/>
              <a:t>3</a:t>
            </a:r>
            <a:endParaRPr lang="pl-PL" sz="2600" baseline="30000" dirty="0" smtClean="0"/>
          </a:p>
          <a:p>
            <a:r>
              <a:rPr lang="pl-PL" sz="2600" dirty="0" smtClean="0"/>
              <a:t>Hloubka bazénu c = 2,5 m</a:t>
            </a:r>
          </a:p>
          <a:p>
            <a:r>
              <a:rPr lang="pl-PL" sz="2600" dirty="0" smtClean="0"/>
              <a:t>Šířka dna bazénu a = x m	</a:t>
            </a:r>
          </a:p>
          <a:p>
            <a:r>
              <a:rPr lang="pl-PL" sz="2600" dirty="0" smtClean="0"/>
              <a:t>Délka dna bazénu b = (x + 4) m</a:t>
            </a:r>
          </a:p>
          <a:p>
            <a:pPr algn="just"/>
            <a:endParaRPr lang="pl-PL" sz="2600" dirty="0" smtClean="0"/>
          </a:p>
        </p:txBody>
      </p:sp>
      <p:pic>
        <p:nvPicPr>
          <p:cNvPr id="38914" name="Picture 2" descr="http://www.bazenyznerezu.cz/img/bazen02.png"/>
          <p:cNvPicPr>
            <a:picLocks noChangeAspect="1" noChangeArrowheads="1"/>
          </p:cNvPicPr>
          <p:nvPr/>
        </p:nvPicPr>
        <p:blipFill>
          <a:blip r:embed="rId3" cstate="print"/>
          <a:srcRect t="39147"/>
          <a:stretch>
            <a:fillRect/>
          </a:stretch>
        </p:blipFill>
        <p:spPr bwMode="auto">
          <a:xfrm rot="19847452">
            <a:off x="178875" y="311155"/>
            <a:ext cx="1573052" cy="1142984"/>
          </a:xfrm>
          <a:prstGeom prst="rect">
            <a:avLst/>
          </a:prstGeom>
          <a:noFill/>
        </p:spPr>
      </p:pic>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39937" name="Object 1"/>
          <p:cNvGraphicFramePr>
            <a:graphicFrameLocks noChangeAspect="1"/>
          </p:cNvGraphicFramePr>
          <p:nvPr/>
        </p:nvGraphicFramePr>
        <p:xfrm>
          <a:off x="500034" y="3500438"/>
          <a:ext cx="2928959" cy="2742401"/>
        </p:xfrm>
        <a:graphic>
          <a:graphicData uri="http://schemas.openxmlformats.org/presentationml/2006/ole">
            <p:oleObj spid="_x0000_s39937" name="Rovnice" r:id="rId4" imgW="1498600" imgH="1397000" progId="Equation.3">
              <p:embed/>
            </p:oleObj>
          </a:graphicData>
        </a:graphic>
      </p:graphicFrame>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39939" name="Object 3"/>
          <p:cNvGraphicFramePr>
            <a:graphicFrameLocks noChangeAspect="1"/>
          </p:cNvGraphicFramePr>
          <p:nvPr/>
        </p:nvGraphicFramePr>
        <p:xfrm>
          <a:off x="3832225" y="3571875"/>
          <a:ext cx="3616325" cy="1963738"/>
        </p:xfrm>
        <a:graphic>
          <a:graphicData uri="http://schemas.openxmlformats.org/presentationml/2006/ole">
            <p:oleObj spid="_x0000_s39939" name="Rovnice" r:id="rId5" imgW="2108160" imgH="1143000" progId="Equation.3">
              <p:embed/>
            </p:oleObj>
          </a:graphicData>
        </a:graphic>
      </p:graphicFrame>
      <p:sp>
        <p:nvSpPr>
          <p:cNvPr id="14" name="Obdélník 13"/>
          <p:cNvSpPr/>
          <p:nvPr/>
        </p:nvSpPr>
        <p:spPr>
          <a:xfrm>
            <a:off x="5143504" y="3500438"/>
            <a:ext cx="4000496" cy="707886"/>
          </a:xfrm>
          <a:prstGeom prst="rect">
            <a:avLst/>
          </a:prstGeom>
        </p:spPr>
        <p:txBody>
          <a:bodyPr wrap="square">
            <a:spAutoFit/>
          </a:bodyPr>
          <a:lstStyle/>
          <a:p>
            <a:r>
              <a:rPr lang="pl-PL" sz="2000" dirty="0" smtClean="0"/>
              <a:t>Normovaný tvar kvadratické rovnice. Pro řešení využijeme Vietovy vzorce.</a:t>
            </a:r>
            <a:endParaRPr lang="pl-PL" sz="2000" dirty="0" smtClean="0"/>
          </a:p>
        </p:txBody>
      </p:sp>
      <p:cxnSp>
        <p:nvCxnSpPr>
          <p:cNvPr id="16" name="Přímá spojovací šipka 15"/>
          <p:cNvCxnSpPr/>
          <p:nvPr/>
        </p:nvCxnSpPr>
        <p:spPr>
          <a:xfrm flipV="1">
            <a:off x="4572000" y="3714752"/>
            <a:ext cx="571504" cy="1425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99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39941" name="Object 5"/>
          <p:cNvGraphicFramePr>
            <a:graphicFrameLocks noChangeAspect="1"/>
          </p:cNvGraphicFramePr>
          <p:nvPr/>
        </p:nvGraphicFramePr>
        <p:xfrm>
          <a:off x="3929058" y="5715016"/>
          <a:ext cx="2000265" cy="889006"/>
        </p:xfrm>
        <a:graphic>
          <a:graphicData uri="http://schemas.openxmlformats.org/presentationml/2006/ole">
            <p:oleObj spid="_x0000_s39941" name="Rovnice" r:id="rId6" imgW="1028700" imgH="457200" progId="Equation.3">
              <p:embed/>
            </p:oleObj>
          </a:graphicData>
        </a:graphic>
      </p:graphicFrame>
      <p:cxnSp>
        <p:nvCxnSpPr>
          <p:cNvPr id="27" name="Přímá spojovací čára 26"/>
          <p:cNvCxnSpPr/>
          <p:nvPr/>
        </p:nvCxnSpPr>
        <p:spPr>
          <a:xfrm rot="5400000">
            <a:off x="4214810" y="5929330"/>
            <a:ext cx="357190" cy="7143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8" name="Přímá spojovací šipka 27"/>
          <p:cNvCxnSpPr/>
          <p:nvPr/>
        </p:nvCxnSpPr>
        <p:spPr>
          <a:xfrm flipV="1">
            <a:off x="4857752" y="6343699"/>
            <a:ext cx="571504" cy="1425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9" name="Obdélník 28"/>
          <p:cNvSpPr/>
          <p:nvPr/>
        </p:nvSpPr>
        <p:spPr>
          <a:xfrm>
            <a:off x="5500694" y="5715016"/>
            <a:ext cx="2571768" cy="8925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pl-PL" sz="2600" dirty="0" smtClean="0"/>
              <a:t>a</a:t>
            </a:r>
            <a:r>
              <a:rPr lang="pl-PL" sz="2600" dirty="0" smtClean="0"/>
              <a:t> = 6 m</a:t>
            </a:r>
          </a:p>
          <a:p>
            <a:r>
              <a:rPr lang="pl-PL" sz="2600" dirty="0" smtClean="0"/>
              <a:t>b</a:t>
            </a:r>
            <a:r>
              <a:rPr lang="pl-PL" sz="2600" dirty="0" smtClean="0"/>
              <a:t> = (6 + 4) = 10 m</a:t>
            </a:r>
            <a:endParaRPr lang="pl-PL" sz="2600" dirty="0" smtClean="0"/>
          </a:p>
        </p:txBody>
      </p:sp>
      <p:pic>
        <p:nvPicPr>
          <p:cNvPr id="31" name="Picture 3"/>
          <p:cNvPicPr>
            <a:picLocks noChangeAspect="1" noChangeArrowheads="1"/>
          </p:cNvPicPr>
          <p:nvPr/>
        </p:nvPicPr>
        <p:blipFill>
          <a:blip r:embed="rId7"/>
          <a:srcRect/>
          <a:stretch>
            <a:fillRect/>
          </a:stretch>
        </p:blipFill>
        <p:spPr bwMode="auto">
          <a:xfrm>
            <a:off x="5724557" y="-24"/>
            <a:ext cx="3419475" cy="1323975"/>
          </a:xfrm>
          <a:prstGeom prst="rect">
            <a:avLst/>
          </a:prstGeom>
          <a:noFill/>
          <a:ln w="9525">
            <a:noFill/>
            <a:miter lim="800000"/>
            <a:headEnd/>
            <a:tailEnd/>
          </a:ln>
          <a:effectLst/>
        </p:spPr>
      </p:pic>
      <p:sp>
        <p:nvSpPr>
          <p:cNvPr id="32" name="Tlačítko akce: Domů 31">
            <a:hlinkClick r:id="rId8" action="ppaction://hlinksldjump" highlightClick="1"/>
          </p:cNvPr>
          <p:cNvSpPr/>
          <p:nvPr/>
        </p:nvSpPr>
        <p:spPr>
          <a:xfrm>
            <a:off x="8215338" y="5929330"/>
            <a:ext cx="928662" cy="928694"/>
          </a:xfrm>
          <a:prstGeom prst="actionButtonHom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rot="19925409">
            <a:off x="123927" y="344416"/>
            <a:ext cx="1708693" cy="954107"/>
          </a:xfrm>
          <a:prstGeom prst="rect">
            <a:avLst/>
          </a:prstGeom>
        </p:spPr>
        <p:txBody>
          <a:bodyPr wrap="square">
            <a:spAutoFit/>
          </a:bodyPr>
          <a:lstStyle/>
          <a:p>
            <a:r>
              <a:rPr lang="cs-CZ" sz="2800" dirty="0" smtClean="0"/>
              <a:t>Rovnice a nerovnice</a:t>
            </a:r>
            <a:endParaRPr lang="cs-CZ" sz="2800" dirty="0" smtClean="0"/>
          </a:p>
        </p:txBody>
      </p:sp>
      <p:sp>
        <p:nvSpPr>
          <p:cNvPr id="9" name="Obdélník 8"/>
          <p:cNvSpPr/>
          <p:nvPr/>
        </p:nvSpPr>
        <p:spPr>
          <a:xfrm>
            <a:off x="500034" y="2892225"/>
            <a:ext cx="8286808" cy="310854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pl-PL" sz="2800" dirty="0" smtClean="0"/>
              <a:t>Součin 2 a více lineárních výrazů je menší rovno nule pokud jeden výraz je menší roven nule a druhý výraz je větší roven nule.</a:t>
            </a:r>
          </a:p>
          <a:p>
            <a:pPr algn="ctr"/>
            <a:endParaRPr lang="pl-PL" sz="2800" i="1" dirty="0" smtClean="0"/>
          </a:p>
          <a:p>
            <a:pPr algn="ctr"/>
            <a:endParaRPr lang="pl-PL" sz="2800" i="1" dirty="0" smtClean="0"/>
          </a:p>
          <a:p>
            <a:pPr algn="ctr"/>
            <a:endParaRPr lang="pl-PL" sz="2800" i="1" dirty="0" smtClean="0"/>
          </a:p>
          <a:p>
            <a:pPr algn="ctr"/>
            <a:endParaRPr lang="pl-PL" sz="2800" i="1" dirty="0" smtClean="0"/>
          </a:p>
        </p:txBody>
      </p:sp>
      <p:sp>
        <p:nvSpPr>
          <p:cNvPr id="40962" name="AutoShape 2" descr="http://upload.wikimedia.org/wikipedia/commons/2/2b/MA_Route_100.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40964" name="AutoShape 4" descr="http://upload.wikimedia.org/wikipedia/commons/2/2b/MA_Route_100.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40966" name="AutoShape 6" descr="http://upload.wikimedia.org/wikipedia/commons/2/2b/MA_Route_100.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40968" name="AutoShape 8" descr="http://upload.wikimedia.org/wikipedia/commons/2/2b/MA_Route_100.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40972" name="Picture 12" descr="http://www.nasepenize.cz/images/image/ilustrace/1a1je3.jpg"/>
          <p:cNvPicPr>
            <a:picLocks noChangeAspect="1" noChangeArrowheads="1"/>
          </p:cNvPicPr>
          <p:nvPr/>
        </p:nvPicPr>
        <p:blipFill>
          <a:blip r:embed="rId3"/>
          <a:srcRect t="27857" b="22857"/>
          <a:stretch>
            <a:fillRect/>
          </a:stretch>
        </p:blipFill>
        <p:spPr bwMode="auto">
          <a:xfrm rot="19819782">
            <a:off x="46115" y="994541"/>
            <a:ext cx="3714776" cy="1086107"/>
          </a:xfrm>
          <a:prstGeom prst="rect">
            <a:avLst/>
          </a:prstGeom>
          <a:noFill/>
        </p:spPr>
      </p:pic>
      <p:pic>
        <p:nvPicPr>
          <p:cNvPr id="41986" name="Picture 2"/>
          <p:cNvPicPr>
            <a:picLocks noChangeAspect="1" noChangeArrowheads="1"/>
          </p:cNvPicPr>
          <p:nvPr/>
        </p:nvPicPr>
        <p:blipFill>
          <a:blip r:embed="rId4"/>
          <a:srcRect/>
          <a:stretch>
            <a:fillRect/>
          </a:stretch>
        </p:blipFill>
        <p:spPr bwMode="auto">
          <a:xfrm>
            <a:off x="6724682" y="-24"/>
            <a:ext cx="2419350" cy="2400300"/>
          </a:xfrm>
          <a:prstGeom prst="rect">
            <a:avLst/>
          </a:prstGeom>
          <a:noFill/>
          <a:ln w="9525">
            <a:noFill/>
            <a:miter lim="800000"/>
            <a:headEnd/>
            <a:tailEnd/>
          </a:ln>
          <a:effectLst/>
        </p:spPr>
      </p:pic>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41987" name="Object 3"/>
          <p:cNvGraphicFramePr>
            <a:graphicFrameLocks noChangeAspect="1"/>
          </p:cNvGraphicFramePr>
          <p:nvPr/>
        </p:nvGraphicFramePr>
        <p:xfrm>
          <a:off x="4000496" y="4286256"/>
          <a:ext cx="1785950" cy="1597051"/>
        </p:xfrm>
        <a:graphic>
          <a:graphicData uri="http://schemas.openxmlformats.org/presentationml/2006/ole">
            <p:oleObj spid="_x0000_s41987" name="Rovnice" r:id="rId5" imgW="990360" imgH="888840" progId="Equation.3">
              <p:embed/>
            </p:oleObj>
          </a:graphicData>
        </a:graphic>
      </p:graphicFrame>
      <p:sp>
        <p:nvSpPr>
          <p:cNvPr id="15" name="Tlačítko akce: Domů 14">
            <a:hlinkClick r:id="rId6" action="ppaction://hlinksldjump" highlightClick="1"/>
          </p:cNvPr>
          <p:cNvSpPr/>
          <p:nvPr/>
        </p:nvSpPr>
        <p:spPr>
          <a:xfrm>
            <a:off x="8215338" y="5929330"/>
            <a:ext cx="928662" cy="928694"/>
          </a:xfrm>
          <a:prstGeom prst="actionButtonHom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rot="18981514">
            <a:off x="58777" y="1090387"/>
            <a:ext cx="3369449" cy="523220"/>
          </a:xfrm>
          <a:prstGeom prst="rect">
            <a:avLst/>
          </a:prstGeom>
        </p:spPr>
        <p:txBody>
          <a:bodyPr wrap="square">
            <a:spAutoFit/>
          </a:bodyPr>
          <a:lstStyle/>
          <a:p>
            <a:r>
              <a:rPr lang="cs-CZ" sz="2800" dirty="0" smtClean="0"/>
              <a:t>Finanční matematika</a:t>
            </a:r>
            <a:endParaRPr lang="cs-CZ" sz="2800" dirty="0" smtClean="0"/>
          </a:p>
        </p:txBody>
      </p:sp>
      <p:sp>
        <p:nvSpPr>
          <p:cNvPr id="9" name="Obdélník 8"/>
          <p:cNvSpPr/>
          <p:nvPr/>
        </p:nvSpPr>
        <p:spPr>
          <a:xfrm>
            <a:off x="428596" y="2714620"/>
            <a:ext cx="8501090" cy="397031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pl-PL" sz="2800" dirty="0" smtClean="0"/>
              <a:t>p </a:t>
            </a:r>
            <a:r>
              <a:rPr lang="pl-PL" sz="2800" dirty="0" smtClean="0"/>
              <a:t>– úroková </a:t>
            </a:r>
            <a:r>
              <a:rPr lang="pl-PL" sz="2800" dirty="0" smtClean="0"/>
              <a:t>míra</a:t>
            </a:r>
          </a:p>
          <a:p>
            <a:endParaRPr lang="pl-PL" sz="2800" dirty="0" smtClean="0"/>
          </a:p>
          <a:p>
            <a:r>
              <a:rPr lang="pl-PL" sz="2800" dirty="0" smtClean="0"/>
              <a:t>Úroková míra je počet procent, podle nichž se k počátečnímu vkladu připočítají úroky. </a:t>
            </a:r>
          </a:p>
          <a:p>
            <a:endParaRPr lang="pl-PL" sz="2800" dirty="0" smtClean="0"/>
          </a:p>
          <a:p>
            <a:r>
              <a:rPr lang="pl-PL" sz="2800" dirty="0" smtClean="0"/>
              <a:t>p.a. – roční úroková míra</a:t>
            </a:r>
          </a:p>
          <a:p>
            <a:endParaRPr lang="pl-PL" sz="2800" dirty="0" smtClean="0"/>
          </a:p>
          <a:p>
            <a:r>
              <a:rPr lang="cs-CZ" sz="2800" dirty="0" smtClean="0"/>
              <a:t>Používá </a:t>
            </a:r>
            <a:r>
              <a:rPr lang="cs-CZ" sz="2800" dirty="0" smtClean="0"/>
              <a:t>se při vyjádření úrokové sazby, která </a:t>
            </a:r>
            <a:r>
              <a:rPr lang="cs-CZ" sz="2800" dirty="0" smtClean="0"/>
              <a:t>je vypočítávána </a:t>
            </a:r>
            <a:r>
              <a:rPr lang="cs-CZ" sz="2800" dirty="0" smtClean="0"/>
              <a:t>v procentech pro období jednoho </a:t>
            </a:r>
            <a:r>
              <a:rPr lang="cs-CZ" sz="2800" dirty="0" smtClean="0"/>
              <a:t>roku.</a:t>
            </a:r>
            <a:endParaRPr lang="pl-PL" sz="2800" dirty="0" smtClean="0"/>
          </a:p>
        </p:txBody>
      </p:sp>
      <p:pic>
        <p:nvPicPr>
          <p:cNvPr id="43012" name="Picture 4" descr="https://encrypted-tbn0.gstatic.com/images?q=tbn:ANd9GcS6-AG5lg3SFg7zZ9IhwZ_LhvTzjzr6Y5wojN7FAz1n2_Uvx1jM"/>
          <p:cNvPicPr>
            <a:picLocks noChangeAspect="1" noChangeArrowheads="1"/>
          </p:cNvPicPr>
          <p:nvPr/>
        </p:nvPicPr>
        <p:blipFill>
          <a:blip r:embed="rId3"/>
          <a:srcRect/>
          <a:stretch>
            <a:fillRect/>
          </a:stretch>
        </p:blipFill>
        <p:spPr bwMode="auto">
          <a:xfrm rot="19014405">
            <a:off x="155815" y="454004"/>
            <a:ext cx="1685650" cy="1121724"/>
          </a:xfrm>
          <a:prstGeom prst="rect">
            <a:avLst/>
          </a:prstGeom>
          <a:noFill/>
        </p:spPr>
      </p:pic>
      <p:sp>
        <p:nvSpPr>
          <p:cNvPr id="430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pic>
        <p:nvPicPr>
          <p:cNvPr id="46083" name="Picture 3"/>
          <p:cNvPicPr>
            <a:picLocks noChangeAspect="1" noChangeArrowheads="1"/>
          </p:cNvPicPr>
          <p:nvPr/>
        </p:nvPicPr>
        <p:blipFill>
          <a:blip r:embed="rId4"/>
          <a:srcRect/>
          <a:stretch>
            <a:fillRect/>
          </a:stretch>
        </p:blipFill>
        <p:spPr bwMode="auto">
          <a:xfrm>
            <a:off x="7072331" y="0"/>
            <a:ext cx="2071670" cy="2094689"/>
          </a:xfrm>
          <a:prstGeom prst="rect">
            <a:avLst/>
          </a:prstGeom>
          <a:noFill/>
          <a:ln w="9525">
            <a:noFill/>
            <a:miter lim="800000"/>
            <a:headEnd/>
            <a:tailEnd/>
          </a:ln>
          <a:effectLst/>
        </p:spPr>
      </p:pic>
      <p:graphicFrame>
        <p:nvGraphicFramePr>
          <p:cNvPr id="46084" name="Object 4"/>
          <p:cNvGraphicFramePr>
            <a:graphicFrameLocks noChangeAspect="1"/>
          </p:cNvGraphicFramePr>
          <p:nvPr/>
        </p:nvGraphicFramePr>
        <p:xfrm>
          <a:off x="2357422" y="882446"/>
          <a:ext cx="4643470" cy="1546422"/>
        </p:xfrm>
        <a:graphic>
          <a:graphicData uri="http://schemas.openxmlformats.org/presentationml/2006/ole">
            <p:oleObj spid="_x0000_s46084" name="Rovnice" r:id="rId5" imgW="1295280" imgH="431640" progId="Equation.3">
              <p:embed/>
            </p:oleObj>
          </a:graphicData>
        </a:graphic>
      </p:graphicFrame>
      <p:sp>
        <p:nvSpPr>
          <p:cNvPr id="11" name="Tlačítko akce: Domů 10">
            <a:hlinkClick r:id="rId6" action="ppaction://hlinksldjump" highlightClick="1"/>
          </p:cNvPr>
          <p:cNvSpPr/>
          <p:nvPr/>
        </p:nvSpPr>
        <p:spPr>
          <a:xfrm>
            <a:off x="8215338" y="5929330"/>
            <a:ext cx="928662" cy="928694"/>
          </a:xfrm>
          <a:prstGeom prst="actionButtonHom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rot="19925409">
            <a:off x="45329" y="279949"/>
            <a:ext cx="1326172" cy="523220"/>
          </a:xfrm>
          <a:prstGeom prst="rect">
            <a:avLst/>
          </a:prstGeom>
        </p:spPr>
        <p:txBody>
          <a:bodyPr wrap="square">
            <a:spAutoFit/>
          </a:bodyPr>
          <a:lstStyle/>
          <a:p>
            <a:r>
              <a:rPr lang="cs-CZ" sz="2800" dirty="0" smtClean="0"/>
              <a:t>Funkce</a:t>
            </a:r>
            <a:endParaRPr lang="cs-CZ" sz="2800" dirty="0" smtClean="0"/>
          </a:p>
        </p:txBody>
      </p:sp>
      <p:sp>
        <p:nvSpPr>
          <p:cNvPr id="9" name="Obdélník 8"/>
          <p:cNvSpPr/>
          <p:nvPr/>
        </p:nvSpPr>
        <p:spPr>
          <a:xfrm>
            <a:off x="3500430" y="357166"/>
            <a:ext cx="2500330" cy="2308324"/>
          </a:xfrm>
          <a:prstGeom prst="rect">
            <a:avLst/>
          </a:prstGeom>
        </p:spPr>
        <p:txBody>
          <a:bodyPr wrap="square">
            <a:spAutoFit/>
          </a:bodyPr>
          <a:lstStyle/>
          <a:p>
            <a:r>
              <a:rPr lang="pl-PL" sz="3600" dirty="0" smtClean="0"/>
              <a:t>f</a:t>
            </a:r>
            <a:r>
              <a:rPr lang="pl-PL" sz="3600" baseline="-25000" dirty="0" smtClean="0"/>
              <a:t>1</a:t>
            </a:r>
            <a:r>
              <a:rPr lang="pl-PL" sz="3600" dirty="0" smtClean="0"/>
              <a:t>: y = x</a:t>
            </a:r>
            <a:r>
              <a:rPr lang="pl-PL" sz="3600" baseline="30000" dirty="0" smtClean="0"/>
              <a:t>2</a:t>
            </a:r>
            <a:r>
              <a:rPr lang="pl-PL" sz="3600" dirty="0" smtClean="0"/>
              <a:t> 		</a:t>
            </a:r>
            <a:endParaRPr lang="pl-PL" sz="3600" dirty="0" smtClean="0"/>
          </a:p>
          <a:p>
            <a:r>
              <a:rPr lang="pl-PL" sz="3600" dirty="0" smtClean="0"/>
              <a:t>f</a:t>
            </a:r>
            <a:r>
              <a:rPr lang="pl-PL" sz="3600" baseline="-25000" dirty="0" smtClean="0"/>
              <a:t>2</a:t>
            </a:r>
            <a:r>
              <a:rPr lang="pl-PL" sz="3600" dirty="0" smtClean="0"/>
              <a:t>: x </a:t>
            </a:r>
            <a:r>
              <a:rPr lang="pl-PL" sz="3600" dirty="0" smtClean="0"/>
              <a:t>= </a:t>
            </a:r>
            <a:r>
              <a:rPr lang="pl-PL" sz="3600" dirty="0" smtClean="0"/>
              <a:t>y</a:t>
            </a:r>
            <a:r>
              <a:rPr lang="pl-PL" sz="3600" baseline="30000" dirty="0" smtClean="0"/>
              <a:t>2</a:t>
            </a:r>
            <a:r>
              <a:rPr lang="pl-PL" sz="3600" dirty="0" smtClean="0"/>
              <a:t> </a:t>
            </a:r>
            <a:endParaRPr lang="pl-PL" sz="3600" dirty="0" smtClean="0"/>
          </a:p>
          <a:p>
            <a:pPr algn="ctr"/>
            <a:endParaRPr lang="pl-PL" sz="3600" dirty="0" smtClean="0"/>
          </a:p>
        </p:txBody>
      </p:sp>
      <p:pic>
        <p:nvPicPr>
          <p:cNvPr id="48137" name="Picture 9" descr="http://mi21.vsb.cz/sites/mi21.vsb.cz/files/unit/herbar_funkci_0.png"/>
          <p:cNvPicPr>
            <a:picLocks noChangeAspect="1" noChangeArrowheads="1"/>
          </p:cNvPicPr>
          <p:nvPr/>
        </p:nvPicPr>
        <p:blipFill>
          <a:blip r:embed="rId2" cstate="print"/>
          <a:srcRect/>
          <a:stretch>
            <a:fillRect/>
          </a:stretch>
        </p:blipFill>
        <p:spPr bwMode="auto">
          <a:xfrm rot="18941680">
            <a:off x="221097" y="575488"/>
            <a:ext cx="2284185" cy="1563036"/>
          </a:xfrm>
          <a:prstGeom prst="rect">
            <a:avLst/>
          </a:prstGeom>
          <a:noFill/>
        </p:spPr>
      </p:pic>
      <p:pic>
        <p:nvPicPr>
          <p:cNvPr id="49154" name="Picture 2"/>
          <p:cNvPicPr>
            <a:picLocks noChangeAspect="1" noChangeArrowheads="1"/>
          </p:cNvPicPr>
          <p:nvPr/>
        </p:nvPicPr>
        <p:blipFill>
          <a:blip r:embed="rId3"/>
          <a:srcRect/>
          <a:stretch>
            <a:fillRect/>
          </a:stretch>
        </p:blipFill>
        <p:spPr bwMode="auto">
          <a:xfrm>
            <a:off x="7048500" y="-24"/>
            <a:ext cx="2095500" cy="1981200"/>
          </a:xfrm>
          <a:prstGeom prst="rect">
            <a:avLst/>
          </a:prstGeom>
          <a:noFill/>
          <a:ln w="9525">
            <a:noFill/>
            <a:miter lim="800000"/>
            <a:headEnd/>
            <a:tailEnd/>
          </a:ln>
          <a:effectLst/>
        </p:spPr>
      </p:pic>
      <p:sp>
        <p:nvSpPr>
          <p:cNvPr id="10" name="Obdélník 9"/>
          <p:cNvSpPr/>
          <p:nvPr/>
        </p:nvSpPr>
        <p:spPr>
          <a:xfrm>
            <a:off x="285720" y="2786058"/>
            <a:ext cx="8501122" cy="35394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pl-PL" sz="2800" dirty="0" smtClean="0"/>
              <a:t>Definice funkce: </a:t>
            </a:r>
          </a:p>
          <a:p>
            <a:endParaRPr lang="pl-PL" sz="2800" dirty="0" smtClean="0"/>
          </a:p>
          <a:p>
            <a:r>
              <a:rPr lang="cs-CZ" sz="2800" dirty="0" smtClean="0"/>
              <a:t>Předpis</a:t>
            </a:r>
            <a:r>
              <a:rPr lang="cs-CZ" sz="2800" dirty="0" smtClean="0"/>
              <a:t>, podle kterého je </a:t>
            </a:r>
            <a:endParaRPr lang="cs-CZ" sz="2800" dirty="0" smtClean="0"/>
          </a:p>
          <a:p>
            <a:r>
              <a:rPr lang="cs-CZ" sz="2800" dirty="0" smtClean="0"/>
              <a:t>každému</a:t>
            </a:r>
            <a:r>
              <a:rPr lang="cs-CZ" sz="2800" dirty="0" smtClean="0"/>
              <a:t> </a:t>
            </a:r>
            <a:r>
              <a:rPr lang="cs-CZ" sz="2800" i="1" dirty="0" smtClean="0"/>
              <a:t>x</a:t>
            </a:r>
            <a:r>
              <a:rPr lang="cs-CZ" sz="2800" dirty="0" smtClean="0"/>
              <a:t> náležícímu do </a:t>
            </a:r>
            <a:endParaRPr lang="cs-CZ" sz="2800" dirty="0" smtClean="0"/>
          </a:p>
          <a:p>
            <a:r>
              <a:rPr lang="cs-CZ" sz="2800" dirty="0" smtClean="0"/>
              <a:t>množiny</a:t>
            </a:r>
            <a:r>
              <a:rPr lang="cs-CZ" sz="2800" dirty="0" smtClean="0"/>
              <a:t> </a:t>
            </a:r>
            <a:r>
              <a:rPr lang="cs-CZ" sz="2800" i="1" dirty="0" smtClean="0"/>
              <a:t>A (definiční obor)</a:t>
            </a:r>
            <a:r>
              <a:rPr lang="cs-CZ" sz="2800" dirty="0" smtClean="0"/>
              <a:t> </a:t>
            </a:r>
            <a:endParaRPr lang="cs-CZ" sz="2800" dirty="0" smtClean="0"/>
          </a:p>
          <a:p>
            <a:r>
              <a:rPr lang="cs-CZ" sz="2800" dirty="0" smtClean="0"/>
              <a:t>přiřazeno </a:t>
            </a:r>
            <a:r>
              <a:rPr lang="cs-CZ" sz="2800" dirty="0" smtClean="0"/>
              <a:t>právě jedno číslo </a:t>
            </a:r>
            <a:r>
              <a:rPr lang="cs-CZ" sz="2800" i="1" dirty="0" err="1" smtClean="0"/>
              <a:t>y</a:t>
            </a:r>
            <a:r>
              <a:rPr lang="cs-CZ" sz="2800" dirty="0" smtClean="0"/>
              <a:t>.</a:t>
            </a:r>
          </a:p>
          <a:p>
            <a:endParaRPr lang="cs-CZ" sz="2800" dirty="0" smtClean="0"/>
          </a:p>
          <a:p>
            <a:r>
              <a:rPr lang="pl-PL" sz="2800" dirty="0" smtClean="0"/>
              <a:t> </a:t>
            </a:r>
            <a:endParaRPr lang="pl-PL" sz="2800" dirty="0" smtClean="0"/>
          </a:p>
        </p:txBody>
      </p:sp>
      <p:pic>
        <p:nvPicPr>
          <p:cNvPr id="11" name="Picture 5"/>
          <p:cNvPicPr>
            <a:picLocks noChangeAspect="1" noChangeArrowheads="1"/>
          </p:cNvPicPr>
          <p:nvPr/>
        </p:nvPicPr>
        <p:blipFill>
          <a:blip r:embed="rId4"/>
          <a:srcRect/>
          <a:stretch>
            <a:fillRect/>
          </a:stretch>
        </p:blipFill>
        <p:spPr bwMode="auto">
          <a:xfrm>
            <a:off x="5214942" y="2857496"/>
            <a:ext cx="3505866" cy="3290884"/>
          </a:xfrm>
          <a:prstGeom prst="rect">
            <a:avLst/>
          </a:prstGeom>
          <a:noFill/>
          <a:ln w="9525">
            <a:noFill/>
            <a:miter lim="800000"/>
            <a:headEnd/>
            <a:tailEnd/>
          </a:ln>
          <a:effectLst/>
        </p:spPr>
      </p:pic>
      <p:sp>
        <p:nvSpPr>
          <p:cNvPr id="12" name="Tlačítko akce: Domů 11">
            <a:hlinkClick r:id="rId5" action="ppaction://hlinksldjump" highlightClick="1"/>
          </p:cNvPr>
          <p:cNvSpPr/>
          <p:nvPr/>
        </p:nvSpPr>
        <p:spPr>
          <a:xfrm>
            <a:off x="8215338" y="5929330"/>
            <a:ext cx="928662" cy="928694"/>
          </a:xfrm>
          <a:prstGeom prst="actionButtonHom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www.beruska8.cz/ohnostroj/34.gif"/>
          <p:cNvPicPr>
            <a:picLocks noChangeAspect="1" noChangeArrowheads="1" noCrop="1"/>
          </p:cNvPicPr>
          <p:nvPr/>
        </p:nvPicPr>
        <p:blipFill>
          <a:blip r:embed="rId3"/>
          <a:srcRect/>
          <a:stretch>
            <a:fillRect/>
          </a:stretch>
        </p:blipFill>
        <p:spPr bwMode="auto">
          <a:xfrm>
            <a:off x="0" y="857232"/>
            <a:ext cx="1714512" cy="2488809"/>
          </a:xfrm>
          <a:prstGeom prst="rect">
            <a:avLst/>
          </a:prstGeom>
          <a:noFill/>
        </p:spPr>
      </p:pic>
      <p:sp>
        <p:nvSpPr>
          <p:cNvPr id="12" name="Obdélník 11"/>
          <p:cNvSpPr/>
          <p:nvPr/>
        </p:nvSpPr>
        <p:spPr>
          <a:xfrm>
            <a:off x="428596" y="0"/>
            <a:ext cx="8358246" cy="707886"/>
          </a:xfrm>
          <a:prstGeom prst="rect">
            <a:avLst/>
          </a:prstGeom>
        </p:spPr>
        <p:txBody>
          <a:bodyPr wrap="square">
            <a:spAutoFit/>
          </a:bodyPr>
          <a:lstStyle/>
          <a:p>
            <a:pPr algn="ctr"/>
            <a:r>
              <a:rPr lang="cs-CZ" sz="4000" b="1"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rPr>
              <a:t>Získej dvojnásobek získaných bodů</a:t>
            </a:r>
            <a:endParaRPr lang="cs-CZ" sz="4000" b="1"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endParaRPr>
          </a:p>
        </p:txBody>
      </p:sp>
      <p:pic>
        <p:nvPicPr>
          <p:cNvPr id="13" name="Picture 6" descr="http://www.beruska8.cz/ohnostroj/34.gif"/>
          <p:cNvPicPr>
            <a:picLocks noChangeAspect="1" noChangeArrowheads="1" noCrop="1"/>
          </p:cNvPicPr>
          <p:nvPr/>
        </p:nvPicPr>
        <p:blipFill>
          <a:blip r:embed="rId3"/>
          <a:srcRect/>
          <a:stretch>
            <a:fillRect/>
          </a:stretch>
        </p:blipFill>
        <p:spPr bwMode="auto">
          <a:xfrm>
            <a:off x="7143768" y="928670"/>
            <a:ext cx="1714512" cy="2488809"/>
          </a:xfrm>
          <a:prstGeom prst="rect">
            <a:avLst/>
          </a:prstGeom>
          <a:noFill/>
        </p:spPr>
      </p:pic>
      <p:sp>
        <p:nvSpPr>
          <p:cNvPr id="56322" name="Rectangle 2"/>
          <p:cNvSpPr>
            <a:spLocks noChangeArrowheads="1"/>
          </p:cNvSpPr>
          <p:nvPr/>
        </p:nvSpPr>
        <p:spPr bwMode="auto">
          <a:xfrm>
            <a:off x="2143108" y="928670"/>
            <a:ext cx="4857784" cy="5663089"/>
          </a:xfrm>
          <a:prstGeom prst="rect">
            <a:avLst/>
          </a:prstGeom>
          <a:ln>
            <a:solidFill>
              <a:srgbClr val="FF0000"/>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smtClean="0">
                <a:ln>
                  <a:noFill/>
                </a:ln>
                <a:solidFill>
                  <a:schemeClr val="tx1"/>
                </a:solidFill>
                <a:effectLst/>
                <a:latin typeface="+mj-lt"/>
                <a:ea typeface="Times New Roman" pitchFamily="18" charset="0"/>
                <a:cs typeface="Arial" pitchFamily="34" charset="0"/>
              </a:rPr>
              <a:t>J</a:t>
            </a:r>
            <a:r>
              <a:rPr kumimoji="0" lang="cs-CZ" sz="2800" b="0" i="0" u="none" strike="noStrike" cap="none" normalizeH="0" baseline="-30000" dirty="0" smtClean="0">
                <a:ln>
                  <a:noFill/>
                </a:ln>
                <a:solidFill>
                  <a:schemeClr val="tx1"/>
                </a:solidFill>
                <a:effectLst/>
                <a:latin typeface="+mj-lt"/>
                <a:ea typeface="Times New Roman" pitchFamily="18" charset="0"/>
                <a:cs typeface="Arial" pitchFamily="34" charset="0"/>
              </a:rPr>
              <a:t>0 </a:t>
            </a:r>
            <a:r>
              <a:rPr kumimoji="0" lang="cs-CZ" sz="2800" b="0" i="0" u="none" strike="noStrike" cap="none" normalizeH="0" baseline="0" dirty="0" smtClean="0">
                <a:ln>
                  <a:noFill/>
                </a:ln>
                <a:solidFill>
                  <a:schemeClr val="tx1"/>
                </a:solidFill>
                <a:effectLst/>
                <a:latin typeface="+mj-lt"/>
                <a:ea typeface="Times New Roman" pitchFamily="18" charset="0"/>
                <a:cs typeface="Arial" pitchFamily="34" charset="0"/>
              </a:rPr>
              <a:t>= 10000 Kč</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smtClean="0">
                <a:ln>
                  <a:noFill/>
                </a:ln>
                <a:solidFill>
                  <a:schemeClr val="tx1"/>
                </a:solidFill>
                <a:effectLst/>
                <a:latin typeface="+mj-lt"/>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smtClean="0">
                <a:ln>
                  <a:noFill/>
                </a:ln>
                <a:solidFill>
                  <a:schemeClr val="tx1"/>
                </a:solidFill>
                <a:effectLst/>
                <a:latin typeface="+mj-lt"/>
                <a:ea typeface="Times New Roman" pitchFamily="18" charset="0"/>
                <a:cs typeface="Arial" pitchFamily="34" charset="0"/>
              </a:rPr>
              <a:t>p = 2,8 % p. 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smtClean="0">
                <a:ln>
                  <a:noFill/>
                </a:ln>
                <a:solidFill>
                  <a:schemeClr val="tx1"/>
                </a:solidFill>
                <a:effectLst/>
                <a:latin typeface="+mj-lt"/>
                <a:ea typeface="Times New Roman" pitchFamily="18" charset="0"/>
                <a:cs typeface="Arial" pitchFamily="34" charset="0"/>
              </a:rPr>
              <a:t>n = 5 zúčtovacích období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smtClean="0">
                <a:ln>
                  <a:noFill/>
                </a:ln>
                <a:solidFill>
                  <a:schemeClr val="tx1"/>
                </a:solidFill>
                <a:effectLst/>
                <a:latin typeface="+mj-lt"/>
                <a:ea typeface="Times New Roman" pitchFamily="18" charset="0"/>
                <a:cs typeface="Arial" pitchFamily="34" charset="0"/>
              </a:rPr>
              <a:t>J</a:t>
            </a:r>
            <a:r>
              <a:rPr kumimoji="0" lang="cs-CZ" sz="2800" b="0" i="0" u="none" strike="noStrike" cap="none" normalizeH="0" baseline="-30000" dirty="0" smtClean="0">
                <a:ln>
                  <a:noFill/>
                </a:ln>
                <a:solidFill>
                  <a:schemeClr val="tx1"/>
                </a:solidFill>
                <a:effectLst/>
                <a:latin typeface="+mj-lt"/>
                <a:ea typeface="Times New Roman" pitchFamily="18" charset="0"/>
                <a:cs typeface="Arial" pitchFamily="34" charset="0"/>
              </a:rPr>
              <a:t>5</a:t>
            </a:r>
            <a:r>
              <a:rPr kumimoji="0" lang="cs-CZ" sz="2800" b="0" i="0" u="none" strike="noStrike" cap="none" normalizeH="0" baseline="0" dirty="0" smtClean="0">
                <a:ln>
                  <a:noFill/>
                </a:ln>
                <a:solidFill>
                  <a:schemeClr val="tx1"/>
                </a:solidFill>
                <a:effectLst/>
                <a:latin typeface="+mj-lt"/>
                <a:ea typeface="Times New Roman" pitchFamily="18" charset="0"/>
                <a:cs typeface="Arial" pitchFamily="34" charset="0"/>
              </a:rPr>
              <a:t> =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cs-CZ" sz="2800" dirty="0" smtClean="0">
              <a:solidFill>
                <a:schemeClr val="tx1"/>
              </a:solidFill>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cs-CZ" sz="2800" dirty="0" smtClean="0">
              <a:solidFill>
                <a:schemeClr val="tx1"/>
              </a:solidFill>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2800" b="0" i="0" u="none" strike="noStrike" cap="none" normalizeH="0" baseline="0" dirty="0" smtClean="0">
                <a:ln>
                  <a:noFill/>
                </a:ln>
                <a:solidFill>
                  <a:schemeClr val="tx1"/>
                </a:solidFill>
                <a:effectLst/>
                <a:latin typeface="+mj-lt"/>
                <a:ea typeface="Times New Roman" pitchFamily="18" charset="0"/>
                <a:cs typeface="Arial" pitchFamily="34" charset="0"/>
              </a:rPr>
              <a:t>			</a:t>
            </a:r>
            <a:endParaRPr kumimoji="0" lang="cs-CZ" sz="2800" b="0" i="0" u="none" strike="noStrike" cap="none" normalizeH="0" baseline="0" dirty="0" smtClean="0">
              <a:ln>
                <a:noFill/>
              </a:ln>
              <a:solidFill>
                <a:schemeClr val="tx1"/>
              </a:solidFill>
              <a:effectLst/>
              <a:latin typeface="+mj-lt"/>
              <a:cs typeface="Arial" pitchFamily="34" charset="0"/>
            </a:endParaRPr>
          </a:p>
        </p:txBody>
      </p:sp>
      <p:sp>
        <p:nvSpPr>
          <p:cNvPr id="56323" name="Rectangle 3"/>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smtClean="0">
                <a:ln>
                  <a:noFill/>
                </a:ln>
                <a:solidFill>
                  <a:schemeClr val="tx1"/>
                </a:solidFill>
                <a:effectLst/>
                <a:latin typeface="Arial" pitchFamily="34"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6324" name="Object 4"/>
          <p:cNvGraphicFramePr>
            <a:graphicFrameLocks noChangeAspect="1"/>
          </p:cNvGraphicFramePr>
          <p:nvPr/>
        </p:nvGraphicFramePr>
        <p:xfrm>
          <a:off x="2200292" y="4286256"/>
          <a:ext cx="4800600" cy="2143125"/>
        </p:xfrm>
        <a:graphic>
          <a:graphicData uri="http://schemas.openxmlformats.org/presentationml/2006/ole">
            <p:oleObj spid="_x0000_s56324" name="Rovnice" r:id="rId4" imgW="2133600" imgH="952500" progId="Equation.3">
              <p:embed/>
            </p:oleObj>
          </a:graphicData>
        </a:graphic>
      </p:graphicFrame>
      <p:sp>
        <p:nvSpPr>
          <p:cNvPr id="14" name="Tlačítko akce: Domů 13">
            <a:hlinkClick r:id="rId5" action="ppaction://hlinksldjump" highlightClick="1"/>
          </p:cNvPr>
          <p:cNvSpPr/>
          <p:nvPr/>
        </p:nvSpPr>
        <p:spPr>
          <a:xfrm>
            <a:off x="8215338" y="5929330"/>
            <a:ext cx="928662" cy="928694"/>
          </a:xfrm>
          <a:prstGeom prst="actionButtonHom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pc="50" dirty="0" smtClean="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Pravidla Hry</a:t>
            </a:r>
            <a:endParaRPr lang="cs-CZ" dirty="0"/>
          </a:p>
        </p:txBody>
      </p:sp>
      <p:sp>
        <p:nvSpPr>
          <p:cNvPr id="3" name="Zástupný symbol pro obsah 2"/>
          <p:cNvSpPr>
            <a:spLocks noGrp="1"/>
          </p:cNvSpPr>
          <p:nvPr>
            <p:ph idx="1"/>
          </p:nvPr>
        </p:nvSpPr>
        <p:spPr>
          <a:xfrm>
            <a:off x="457200" y="1600201"/>
            <a:ext cx="8401080" cy="2828932"/>
          </a:xfrm>
        </p:spPr>
        <p:txBody>
          <a:bodyPr/>
          <a:lstStyle/>
          <a:p>
            <a:pPr>
              <a:buClr>
                <a:srgbClr val="C00000"/>
              </a:buClr>
              <a:buFont typeface="Wingdings" pitchFamily="2" charset="2"/>
              <a:buChar char="§"/>
            </a:pPr>
            <a:r>
              <a:rPr lang="cs-CZ" dirty="0" smtClean="0"/>
              <a:t>Hráč si dle svého uvážení vybírá otázky různých témat a </a:t>
            </a:r>
            <a:r>
              <a:rPr lang="cs-CZ" dirty="0" smtClean="0"/>
              <a:t>obtížností. </a:t>
            </a:r>
            <a:endParaRPr lang="cs-CZ" dirty="0" smtClean="0"/>
          </a:p>
          <a:p>
            <a:pPr>
              <a:buClr>
                <a:srgbClr val="C00000"/>
              </a:buClr>
              <a:buFont typeface="Wingdings" pitchFamily="2" charset="2"/>
              <a:buChar char="§"/>
            </a:pPr>
            <a:endParaRPr lang="cs-CZ" dirty="0" smtClean="0"/>
          </a:p>
          <a:p>
            <a:pPr>
              <a:buClr>
                <a:srgbClr val="C00000"/>
              </a:buClr>
              <a:buFont typeface="Wingdings" pitchFamily="2" charset="2"/>
              <a:buChar char="§"/>
            </a:pPr>
            <a:r>
              <a:rPr lang="cs-CZ" dirty="0" smtClean="0"/>
              <a:t>Při kliknutí na vybrané políčko se zobrazí </a:t>
            </a:r>
            <a:r>
              <a:rPr lang="cs-CZ" dirty="0" smtClean="0"/>
              <a:t>tematická </a:t>
            </a:r>
            <a:r>
              <a:rPr lang="cs-CZ" dirty="0" smtClean="0"/>
              <a:t>oblast.</a:t>
            </a:r>
          </a:p>
          <a:p>
            <a:pPr>
              <a:buClr>
                <a:srgbClr val="C00000"/>
              </a:buClr>
              <a:buNone/>
            </a:pPr>
            <a:endParaRPr lang="cs-CZ" dirty="0"/>
          </a:p>
        </p:txBody>
      </p:sp>
      <p:pic>
        <p:nvPicPr>
          <p:cNvPr id="53250" name="Picture 2"/>
          <p:cNvPicPr>
            <a:picLocks noChangeAspect="1" noChangeArrowheads="1"/>
          </p:cNvPicPr>
          <p:nvPr/>
        </p:nvPicPr>
        <p:blipFill>
          <a:blip r:embed="rId2"/>
          <a:srcRect/>
          <a:stretch>
            <a:fillRect/>
          </a:stretch>
        </p:blipFill>
        <p:spPr bwMode="auto">
          <a:xfrm>
            <a:off x="7460135" y="4643467"/>
            <a:ext cx="1612459" cy="2071681"/>
          </a:xfrm>
          <a:prstGeom prst="rect">
            <a:avLst/>
          </a:prstGeom>
          <a:noFill/>
          <a:ln w="9525">
            <a:noFill/>
            <a:miter lim="800000"/>
            <a:headEnd/>
            <a:tailEnd/>
          </a:ln>
          <a:effectLst/>
        </p:spPr>
      </p:pic>
      <p:sp>
        <p:nvSpPr>
          <p:cNvPr id="6" name="Zástupný symbol pro obsah 2"/>
          <p:cNvSpPr txBox="1">
            <a:spLocks/>
          </p:cNvSpPr>
          <p:nvPr/>
        </p:nvSpPr>
        <p:spPr>
          <a:xfrm>
            <a:off x="500034" y="4500570"/>
            <a:ext cx="7143800" cy="1597029"/>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
                <a:srgbClr val="C00000"/>
              </a:buClr>
              <a:buSzTx/>
              <a:buFont typeface="Wingdings" pitchFamily="2" charset="2"/>
              <a:buChar char="§"/>
              <a:tabLst/>
              <a:defRPr/>
            </a:pPr>
            <a:endParaRPr kumimoji="0" lang="cs-CZ"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C00000"/>
              </a:buClr>
              <a:buSzTx/>
              <a:buFont typeface="Wingdings" pitchFamily="2" charset="2"/>
              <a:buChar char="§"/>
              <a:tabLst/>
              <a:defRPr/>
            </a:pPr>
            <a:r>
              <a:rPr kumimoji="0" lang="cs-CZ" sz="3200" b="0" i="0" u="none" strike="noStrike" kern="1200" cap="none" spc="0" normalizeH="0" baseline="0" noProof="0" dirty="0" smtClean="0">
                <a:ln>
                  <a:noFill/>
                </a:ln>
                <a:solidFill>
                  <a:schemeClr val="tx1"/>
                </a:solidFill>
                <a:effectLst/>
                <a:uLnTx/>
                <a:uFillTx/>
                <a:latin typeface="+mn-lt"/>
                <a:ea typeface="+mn-ea"/>
                <a:cs typeface="+mn-cs"/>
              </a:rPr>
              <a:t>Hráč otázku příjme anebo přenechá spoluhráči. </a:t>
            </a:r>
          </a:p>
          <a:p>
            <a:pPr marL="342900" marR="0" lvl="0" indent="-342900" algn="l" defTabSz="914400" rtl="0" eaLnBrk="1" fontAlgn="auto" latinLnBrk="0" hangingPunct="1">
              <a:lnSpc>
                <a:spcPct val="100000"/>
              </a:lnSpc>
              <a:spcBef>
                <a:spcPct val="20000"/>
              </a:spcBef>
              <a:spcAft>
                <a:spcPts val="0"/>
              </a:spcAft>
              <a:buClr>
                <a:srgbClr val="C00000"/>
              </a:buClr>
              <a:buSzTx/>
              <a:buFont typeface="Wingdings" pitchFamily="2" charset="2"/>
              <a:buChar char="§"/>
              <a:tabLst/>
              <a:defRPr/>
            </a:pPr>
            <a:endParaRPr kumimoji="0" lang="cs-CZ"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pc="50" dirty="0" smtClean="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Pravidla Hry</a:t>
            </a:r>
            <a:endParaRPr lang="cs-CZ" dirty="0"/>
          </a:p>
        </p:txBody>
      </p:sp>
      <p:sp>
        <p:nvSpPr>
          <p:cNvPr id="3" name="Zástupný symbol pro obsah 2"/>
          <p:cNvSpPr>
            <a:spLocks noGrp="1"/>
          </p:cNvSpPr>
          <p:nvPr>
            <p:ph idx="1"/>
          </p:nvPr>
        </p:nvSpPr>
        <p:spPr>
          <a:xfrm>
            <a:off x="457200" y="1600200"/>
            <a:ext cx="8401080" cy="4900634"/>
          </a:xfrm>
        </p:spPr>
        <p:txBody>
          <a:bodyPr>
            <a:normAutofit/>
          </a:bodyPr>
          <a:lstStyle/>
          <a:p>
            <a:pPr>
              <a:buClr>
                <a:srgbClr val="C00000"/>
              </a:buClr>
              <a:buFont typeface="Wingdings" pitchFamily="2" charset="2"/>
              <a:buChar char="§"/>
            </a:pPr>
            <a:r>
              <a:rPr lang="cs-CZ" dirty="0" smtClean="0"/>
              <a:t>Jestliže si hráč zvolí otázku a neví si rady, má možnost za hru 1 krát využít nápovědu</a:t>
            </a:r>
            <a:r>
              <a:rPr lang="cs-CZ" dirty="0" smtClean="0"/>
              <a:t>.</a:t>
            </a:r>
          </a:p>
          <a:p>
            <a:pPr>
              <a:buClr>
                <a:srgbClr val="C00000"/>
              </a:buClr>
              <a:buFont typeface="Wingdings" pitchFamily="2" charset="2"/>
              <a:buChar char="§"/>
            </a:pPr>
            <a:endParaRPr lang="cs-CZ" dirty="0" smtClean="0"/>
          </a:p>
          <a:p>
            <a:pPr>
              <a:buClr>
                <a:srgbClr val="C00000"/>
              </a:buClr>
              <a:buFont typeface="Wingdings" pitchFamily="2" charset="2"/>
              <a:buChar char="§"/>
            </a:pPr>
            <a:r>
              <a:rPr lang="cs-CZ" dirty="0" smtClean="0"/>
              <a:t>Budou mu zapůjčeny matematicko-fyzikální tabulky. </a:t>
            </a:r>
          </a:p>
          <a:p>
            <a:pPr marL="742950" lvl="2" indent="-342900">
              <a:buClr>
                <a:srgbClr val="C00000"/>
              </a:buClr>
              <a:buFont typeface="Wingdings" pitchFamily="2" charset="2"/>
              <a:buChar char="§"/>
            </a:pPr>
            <a:r>
              <a:rPr lang="cs-CZ" dirty="0" smtClean="0"/>
              <a:t>Mínus 50 bodů</a:t>
            </a:r>
          </a:p>
          <a:p>
            <a:pPr marL="742950" lvl="2" indent="-342900">
              <a:buClr>
                <a:srgbClr val="C00000"/>
              </a:buClr>
              <a:buFont typeface="Wingdings" pitchFamily="2" charset="2"/>
              <a:buChar char="§"/>
            </a:pPr>
            <a:r>
              <a:rPr lang="cs-CZ" dirty="0" smtClean="0"/>
              <a:t>Např. vyberu si otázku za 100 bodů</a:t>
            </a:r>
          </a:p>
          <a:p>
            <a:pPr marL="742950" lvl="2" indent="-342900">
              <a:buClr>
                <a:srgbClr val="C00000"/>
              </a:buClr>
              <a:buNone/>
            </a:pPr>
            <a:r>
              <a:rPr lang="cs-CZ" dirty="0" smtClean="0"/>
              <a:t> </a:t>
            </a:r>
            <a:r>
              <a:rPr lang="cs-CZ" dirty="0" smtClean="0"/>
              <a:t>               použiju nápovědu </a:t>
            </a:r>
          </a:p>
          <a:p>
            <a:pPr marL="742950" lvl="2" indent="-342900">
              <a:buClr>
                <a:srgbClr val="C00000"/>
              </a:buClr>
              <a:buNone/>
            </a:pPr>
            <a:r>
              <a:rPr lang="cs-CZ" dirty="0" smtClean="0"/>
              <a:t>                během tahu získám 100 – 50 = </a:t>
            </a:r>
            <a:r>
              <a:rPr lang="cs-CZ" dirty="0" err="1" smtClean="0"/>
              <a:t>50</a:t>
            </a:r>
            <a:r>
              <a:rPr lang="cs-CZ" dirty="0" smtClean="0"/>
              <a:t> </a:t>
            </a:r>
            <a:r>
              <a:rPr lang="cs-CZ" dirty="0" smtClean="0"/>
              <a:t>bodů</a:t>
            </a:r>
          </a:p>
          <a:p>
            <a:pPr>
              <a:buClr>
                <a:srgbClr val="C00000"/>
              </a:buClr>
              <a:buNone/>
            </a:pPr>
            <a:endParaRPr lang="cs-CZ" dirty="0" smtClean="0"/>
          </a:p>
        </p:txBody>
      </p:sp>
      <p:pic>
        <p:nvPicPr>
          <p:cNvPr id="7" name="Picture 5"/>
          <p:cNvPicPr>
            <a:picLocks noChangeAspect="1" noChangeArrowheads="1"/>
          </p:cNvPicPr>
          <p:nvPr/>
        </p:nvPicPr>
        <p:blipFill>
          <a:blip r:embed="rId2"/>
          <a:srcRect l="32012" t="22727"/>
          <a:stretch>
            <a:fillRect/>
          </a:stretch>
        </p:blipFill>
        <p:spPr bwMode="auto">
          <a:xfrm>
            <a:off x="7358082" y="2143116"/>
            <a:ext cx="1285884" cy="1176326"/>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a:stretch>
            <a:fillRect/>
          </a:stretch>
        </p:blipFill>
        <p:spPr bwMode="auto">
          <a:xfrm>
            <a:off x="7460135" y="4643467"/>
            <a:ext cx="1612459" cy="20716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pc="50" dirty="0" smtClean="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Pravidla Hry</a:t>
            </a:r>
            <a:endParaRPr lang="cs-CZ" dirty="0"/>
          </a:p>
        </p:txBody>
      </p:sp>
      <p:sp>
        <p:nvSpPr>
          <p:cNvPr id="3" name="Zástupný symbol pro obsah 2"/>
          <p:cNvSpPr>
            <a:spLocks noGrp="1"/>
          </p:cNvSpPr>
          <p:nvPr>
            <p:ph idx="1"/>
          </p:nvPr>
        </p:nvSpPr>
        <p:spPr>
          <a:xfrm>
            <a:off x="457200" y="1600200"/>
            <a:ext cx="8401080" cy="4043377"/>
          </a:xfrm>
        </p:spPr>
        <p:txBody>
          <a:bodyPr>
            <a:normAutofit/>
          </a:bodyPr>
          <a:lstStyle/>
          <a:p>
            <a:pPr>
              <a:buClr>
                <a:srgbClr val="C00000"/>
              </a:buClr>
              <a:buFont typeface="Wingdings" pitchFamily="2" charset="2"/>
              <a:buChar char="§"/>
            </a:pPr>
            <a:r>
              <a:rPr lang="cs-CZ" dirty="0" smtClean="0"/>
              <a:t>Nevyřeší-li hráč otázku vůbec, má možnost zobrazit si správný výsledek (řešení úlohy).</a:t>
            </a:r>
          </a:p>
          <a:p>
            <a:pPr>
              <a:buClr>
                <a:srgbClr val="C00000"/>
              </a:buClr>
              <a:buFont typeface="Wingdings" pitchFamily="2" charset="2"/>
              <a:buChar char="§"/>
            </a:pPr>
            <a:endParaRPr lang="cs-CZ" dirty="0" smtClean="0"/>
          </a:p>
          <a:p>
            <a:pPr>
              <a:buClr>
                <a:srgbClr val="C00000"/>
              </a:buClr>
              <a:buFont typeface="Wingdings" pitchFamily="2" charset="2"/>
              <a:buChar char="§"/>
            </a:pPr>
            <a:r>
              <a:rPr lang="cs-CZ" dirty="0" smtClean="0"/>
              <a:t>Nezíská tak žádný bod.</a:t>
            </a:r>
          </a:p>
          <a:p>
            <a:pPr>
              <a:buClr>
                <a:srgbClr val="C00000"/>
              </a:buClr>
              <a:buFont typeface="Wingdings" pitchFamily="2" charset="2"/>
              <a:buChar char="§"/>
            </a:pPr>
            <a:endParaRPr lang="cs-CZ" dirty="0" smtClean="0"/>
          </a:p>
          <a:p>
            <a:pPr>
              <a:buClr>
                <a:srgbClr val="C00000"/>
              </a:buClr>
              <a:buFont typeface="Wingdings" pitchFamily="2" charset="2"/>
              <a:buChar char="§"/>
            </a:pPr>
            <a:endParaRPr lang="cs-CZ" dirty="0"/>
          </a:p>
        </p:txBody>
      </p:sp>
      <p:pic>
        <p:nvPicPr>
          <p:cNvPr id="53250" name="Picture 2"/>
          <p:cNvPicPr>
            <a:picLocks noChangeAspect="1" noChangeArrowheads="1"/>
          </p:cNvPicPr>
          <p:nvPr/>
        </p:nvPicPr>
        <p:blipFill>
          <a:blip r:embed="rId2"/>
          <a:srcRect/>
          <a:stretch>
            <a:fillRect/>
          </a:stretch>
        </p:blipFill>
        <p:spPr bwMode="auto">
          <a:xfrm>
            <a:off x="7460135" y="4643467"/>
            <a:ext cx="1612459" cy="2071681"/>
          </a:xfrm>
          <a:prstGeom prst="rect">
            <a:avLst/>
          </a:prstGeom>
          <a:noFill/>
          <a:ln w="9525">
            <a:noFill/>
            <a:miter lim="800000"/>
            <a:headEnd/>
            <a:tailEnd/>
          </a:ln>
          <a:effectLst/>
        </p:spPr>
      </p:pic>
      <p:pic>
        <p:nvPicPr>
          <p:cNvPr id="7" name="Picture 4"/>
          <p:cNvPicPr>
            <a:picLocks noChangeAspect="1" noChangeArrowheads="1"/>
          </p:cNvPicPr>
          <p:nvPr/>
        </p:nvPicPr>
        <p:blipFill>
          <a:blip r:embed="rId3"/>
          <a:srcRect l="34682" t="19565"/>
          <a:stretch>
            <a:fillRect/>
          </a:stretch>
        </p:blipFill>
        <p:spPr bwMode="auto">
          <a:xfrm>
            <a:off x="6643702" y="2714620"/>
            <a:ext cx="1357322" cy="11110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pc="50" dirty="0" smtClean="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Pravidla Hry</a:t>
            </a:r>
            <a:endParaRPr lang="cs-CZ" dirty="0"/>
          </a:p>
        </p:txBody>
      </p:sp>
      <p:sp>
        <p:nvSpPr>
          <p:cNvPr id="3" name="Zástupný symbol pro obsah 2"/>
          <p:cNvSpPr>
            <a:spLocks noGrp="1"/>
          </p:cNvSpPr>
          <p:nvPr>
            <p:ph idx="1"/>
          </p:nvPr>
        </p:nvSpPr>
        <p:spPr>
          <a:xfrm>
            <a:off x="457200" y="1600200"/>
            <a:ext cx="8401080" cy="4043377"/>
          </a:xfrm>
        </p:spPr>
        <p:txBody>
          <a:bodyPr>
            <a:normAutofit/>
          </a:bodyPr>
          <a:lstStyle/>
          <a:p>
            <a:pPr>
              <a:buClr>
                <a:srgbClr val="C00000"/>
              </a:buClr>
              <a:buFont typeface="Wingdings" pitchFamily="2" charset="2"/>
              <a:buChar char="§"/>
            </a:pPr>
            <a:r>
              <a:rPr lang="cs-CZ" dirty="0" smtClean="0"/>
              <a:t>Ve hře jsou bonusové karty – zlatá, stříbrná a bronzová cihla. </a:t>
            </a:r>
          </a:p>
          <a:p>
            <a:pPr lvl="1">
              <a:buClr>
                <a:srgbClr val="C00000"/>
              </a:buClr>
              <a:buFont typeface="Wingdings" pitchFamily="2" charset="2"/>
              <a:buChar char="§"/>
            </a:pPr>
            <a:r>
              <a:rPr lang="cs-CZ" dirty="0" smtClean="0"/>
              <a:t>Zlatá cihla: hráč automaticky získá plný počet bodů</a:t>
            </a:r>
          </a:p>
          <a:p>
            <a:pPr lvl="1">
              <a:buClr>
                <a:srgbClr val="C00000"/>
              </a:buClr>
              <a:buFont typeface="Wingdings" pitchFamily="2" charset="2"/>
              <a:buChar char="§"/>
            </a:pPr>
            <a:r>
              <a:rPr lang="cs-CZ" dirty="0" smtClean="0"/>
              <a:t>Stříbrná cihla: hráč automaticky získá 1/2 bodů.</a:t>
            </a:r>
          </a:p>
          <a:p>
            <a:pPr lvl="1">
              <a:buClr>
                <a:srgbClr val="C00000"/>
              </a:buClr>
              <a:buFont typeface="Wingdings" pitchFamily="2" charset="2"/>
              <a:buChar char="§"/>
            </a:pPr>
            <a:r>
              <a:rPr lang="cs-CZ" dirty="0" smtClean="0"/>
              <a:t>Bronzová cihla: hráč automaticky získá 1/3 bodů. </a:t>
            </a:r>
          </a:p>
          <a:p>
            <a:pPr>
              <a:buClr>
                <a:srgbClr val="C00000"/>
              </a:buClr>
              <a:buFont typeface="Wingdings" pitchFamily="2" charset="2"/>
              <a:buChar char="§"/>
            </a:pPr>
            <a:endParaRPr lang="cs-CZ" dirty="0"/>
          </a:p>
        </p:txBody>
      </p:sp>
      <p:pic>
        <p:nvPicPr>
          <p:cNvPr id="53250" name="Picture 2"/>
          <p:cNvPicPr>
            <a:picLocks noChangeAspect="1" noChangeArrowheads="1"/>
          </p:cNvPicPr>
          <p:nvPr/>
        </p:nvPicPr>
        <p:blipFill>
          <a:blip r:embed="rId2"/>
          <a:srcRect/>
          <a:stretch>
            <a:fillRect/>
          </a:stretch>
        </p:blipFill>
        <p:spPr bwMode="auto">
          <a:xfrm>
            <a:off x="7460135" y="4643467"/>
            <a:ext cx="1612459" cy="2071681"/>
          </a:xfrm>
          <a:prstGeom prst="rect">
            <a:avLst/>
          </a:prstGeom>
          <a:noFill/>
          <a:ln w="9525">
            <a:noFill/>
            <a:miter lim="800000"/>
            <a:headEnd/>
            <a:tailEnd/>
          </a:ln>
          <a:effectLst/>
        </p:spPr>
      </p:pic>
      <p:sp>
        <p:nvSpPr>
          <p:cNvPr id="6" name="Zástupný symbol pro obsah 2"/>
          <p:cNvSpPr txBox="1">
            <a:spLocks/>
          </p:cNvSpPr>
          <p:nvPr/>
        </p:nvSpPr>
        <p:spPr>
          <a:xfrm>
            <a:off x="500034" y="4500570"/>
            <a:ext cx="7143800" cy="1597029"/>
          </a:xfrm>
          <a:prstGeom prst="rect">
            <a:avLst/>
          </a:prstGeom>
        </p:spPr>
        <p:txBody>
          <a:bodyPr vert="horz" lIns="91440" tIns="45720" rIns="91440" bIns="45720" rtlCol="0">
            <a:normAutofit/>
          </a:bodyPr>
          <a:lstStyle/>
          <a:p>
            <a:pPr>
              <a:buClr>
                <a:srgbClr val="C00000"/>
              </a:buClr>
              <a:buFont typeface="Wingdings" pitchFamily="2" charset="2"/>
              <a:buChar char="§"/>
            </a:pPr>
            <a:endParaRPr lang="cs-CZ" sz="3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pc="50" dirty="0" smtClean="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Pravidla Hry</a:t>
            </a:r>
            <a:endParaRPr lang="cs-CZ" dirty="0"/>
          </a:p>
        </p:txBody>
      </p:sp>
      <p:sp>
        <p:nvSpPr>
          <p:cNvPr id="3" name="Zástupný symbol pro obsah 2"/>
          <p:cNvSpPr>
            <a:spLocks noGrp="1"/>
          </p:cNvSpPr>
          <p:nvPr>
            <p:ph idx="1"/>
          </p:nvPr>
        </p:nvSpPr>
        <p:spPr>
          <a:xfrm>
            <a:off x="457200" y="1600200"/>
            <a:ext cx="8401080" cy="4043377"/>
          </a:xfrm>
        </p:spPr>
        <p:txBody>
          <a:bodyPr>
            <a:normAutofit/>
          </a:bodyPr>
          <a:lstStyle/>
          <a:p>
            <a:pPr>
              <a:buClr>
                <a:srgbClr val="C00000"/>
              </a:buClr>
              <a:buFont typeface="Wingdings" pitchFamily="2" charset="2"/>
              <a:buChar char="§"/>
            </a:pPr>
            <a:r>
              <a:rPr lang="cs-CZ" dirty="0" smtClean="0"/>
              <a:t>Na závěr je tu pro hráče malé překvapení.</a:t>
            </a:r>
          </a:p>
          <a:p>
            <a:pPr>
              <a:buClr>
                <a:srgbClr val="C00000"/>
              </a:buClr>
              <a:buFont typeface="Wingdings" pitchFamily="2" charset="2"/>
              <a:buChar char="§"/>
            </a:pPr>
            <a:r>
              <a:rPr lang="cs-CZ" dirty="0" smtClean="0"/>
              <a:t>Hráč má možnost získat dvojnásobek získaných bodů.</a:t>
            </a:r>
          </a:p>
          <a:p>
            <a:pPr>
              <a:buClr>
                <a:srgbClr val="C00000"/>
              </a:buClr>
              <a:buFont typeface="Wingdings" pitchFamily="2" charset="2"/>
              <a:buChar char="§"/>
            </a:pPr>
            <a:r>
              <a:rPr lang="cs-CZ" dirty="0" smtClean="0"/>
              <a:t>Úlohu řeší oba hráči. </a:t>
            </a:r>
          </a:p>
          <a:p>
            <a:pPr>
              <a:buClr>
                <a:srgbClr val="C00000"/>
              </a:buClr>
              <a:buFont typeface="Wingdings" pitchFamily="2" charset="2"/>
              <a:buChar char="§"/>
            </a:pPr>
            <a:r>
              <a:rPr lang="cs-CZ" dirty="0" smtClean="0"/>
              <a:t>Nejrychlejší řešitel získá bonusové body.</a:t>
            </a:r>
          </a:p>
          <a:p>
            <a:pPr>
              <a:buClr>
                <a:srgbClr val="C00000"/>
              </a:buClr>
              <a:buFont typeface="Wingdings" pitchFamily="2" charset="2"/>
              <a:buChar char="§"/>
            </a:pPr>
            <a:r>
              <a:rPr lang="cs-CZ" dirty="0" smtClean="0"/>
              <a:t>Maximální časový limit na vyřešení </a:t>
            </a:r>
          </a:p>
          <a:p>
            <a:pPr>
              <a:buClr>
                <a:srgbClr val="C00000"/>
              </a:buClr>
              <a:buNone/>
            </a:pPr>
            <a:r>
              <a:rPr lang="cs-CZ" dirty="0" smtClean="0"/>
              <a:t> </a:t>
            </a:r>
            <a:r>
              <a:rPr lang="cs-CZ" dirty="0" smtClean="0"/>
              <a:t>   otázky je 210 sekund. </a:t>
            </a:r>
          </a:p>
          <a:p>
            <a:pPr>
              <a:buClr>
                <a:srgbClr val="C00000"/>
              </a:buClr>
              <a:buFont typeface="Wingdings" pitchFamily="2" charset="2"/>
              <a:buChar char="§"/>
            </a:pPr>
            <a:endParaRPr lang="cs-CZ" dirty="0" smtClean="0"/>
          </a:p>
          <a:p>
            <a:pPr>
              <a:buClr>
                <a:srgbClr val="C00000"/>
              </a:buClr>
              <a:buFont typeface="Wingdings" pitchFamily="2" charset="2"/>
              <a:buChar char="§"/>
            </a:pPr>
            <a:endParaRPr lang="cs-CZ" dirty="0"/>
          </a:p>
        </p:txBody>
      </p:sp>
      <p:pic>
        <p:nvPicPr>
          <p:cNvPr id="53250" name="Picture 2"/>
          <p:cNvPicPr>
            <a:picLocks noChangeAspect="1" noChangeArrowheads="1"/>
          </p:cNvPicPr>
          <p:nvPr/>
        </p:nvPicPr>
        <p:blipFill>
          <a:blip r:embed="rId2"/>
          <a:srcRect/>
          <a:stretch>
            <a:fillRect/>
          </a:stretch>
        </p:blipFill>
        <p:spPr bwMode="auto">
          <a:xfrm>
            <a:off x="7460135" y="4643467"/>
            <a:ext cx="1612459" cy="2071681"/>
          </a:xfrm>
          <a:prstGeom prst="rect">
            <a:avLst/>
          </a:prstGeom>
          <a:noFill/>
          <a:ln w="9525">
            <a:noFill/>
            <a:miter lim="800000"/>
            <a:headEnd/>
            <a:tailEnd/>
          </a:ln>
          <a:effectLst/>
        </p:spPr>
      </p:pic>
      <p:sp>
        <p:nvSpPr>
          <p:cNvPr id="6" name="Zástupný symbol pro obsah 2"/>
          <p:cNvSpPr txBox="1">
            <a:spLocks/>
          </p:cNvSpPr>
          <p:nvPr/>
        </p:nvSpPr>
        <p:spPr>
          <a:xfrm>
            <a:off x="500034" y="4500570"/>
            <a:ext cx="7143800" cy="1597029"/>
          </a:xfrm>
          <a:prstGeom prst="rect">
            <a:avLst/>
          </a:prstGeom>
        </p:spPr>
        <p:txBody>
          <a:bodyPr vert="horz" lIns="91440" tIns="45720" rIns="91440" bIns="45720" rtlCol="0">
            <a:normAutofit/>
          </a:bodyPr>
          <a:lstStyle/>
          <a:p>
            <a:pPr>
              <a:buClr>
                <a:srgbClr val="C00000"/>
              </a:buClr>
              <a:buFont typeface="Wingdings" pitchFamily="2" charset="2"/>
              <a:buChar char="§"/>
            </a:pPr>
            <a:endParaRPr lang="cs-CZ" sz="32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pc="50" dirty="0" smtClean="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Dřív než začneme …</a:t>
            </a:r>
            <a:endParaRPr lang="cs-CZ" dirty="0"/>
          </a:p>
        </p:txBody>
      </p:sp>
      <p:sp>
        <p:nvSpPr>
          <p:cNvPr id="3" name="Zástupný symbol pro obsah 2"/>
          <p:cNvSpPr>
            <a:spLocks noGrp="1"/>
          </p:cNvSpPr>
          <p:nvPr>
            <p:ph idx="1"/>
          </p:nvPr>
        </p:nvSpPr>
        <p:spPr>
          <a:xfrm>
            <a:off x="457200" y="1600200"/>
            <a:ext cx="8401080" cy="4043377"/>
          </a:xfrm>
        </p:spPr>
        <p:txBody>
          <a:bodyPr>
            <a:normAutofit/>
          </a:bodyPr>
          <a:lstStyle/>
          <a:p>
            <a:pPr>
              <a:buClr>
                <a:srgbClr val="C00000"/>
              </a:buClr>
              <a:buFont typeface="Wingdings" pitchFamily="2" charset="2"/>
              <a:buChar char="§"/>
            </a:pPr>
            <a:r>
              <a:rPr lang="cs-CZ" dirty="0" smtClean="0"/>
              <a:t>Přesuneme se do počítačové učebny.</a:t>
            </a:r>
          </a:p>
          <a:p>
            <a:pPr>
              <a:buClr>
                <a:srgbClr val="C00000"/>
              </a:buClr>
              <a:buFont typeface="Wingdings" pitchFamily="2" charset="2"/>
              <a:buChar char="§"/>
            </a:pPr>
            <a:r>
              <a:rPr lang="cs-CZ" dirty="0" smtClean="0"/>
              <a:t>Rozdělíme se do dvojic.</a:t>
            </a:r>
          </a:p>
          <a:p>
            <a:pPr>
              <a:buClr>
                <a:srgbClr val="C00000"/>
              </a:buClr>
              <a:buFont typeface="Wingdings" pitchFamily="2" charset="2"/>
              <a:buChar char="§"/>
            </a:pPr>
            <a:r>
              <a:rPr lang="cs-CZ" dirty="0" smtClean="0"/>
              <a:t>Body si budeme zapisovat do formuláře. </a:t>
            </a:r>
          </a:p>
          <a:p>
            <a:pPr>
              <a:buClr>
                <a:srgbClr val="C00000"/>
              </a:buClr>
              <a:buFont typeface="Wingdings" pitchFamily="2" charset="2"/>
              <a:buChar char="§"/>
            </a:pPr>
            <a:endParaRPr lang="cs-CZ" dirty="0" smtClean="0"/>
          </a:p>
          <a:p>
            <a:pPr>
              <a:buClr>
                <a:srgbClr val="C00000"/>
              </a:buClr>
              <a:buFont typeface="Wingdings" pitchFamily="2" charset="2"/>
              <a:buChar char="§"/>
            </a:pPr>
            <a:endParaRPr lang="cs-CZ" dirty="0" smtClean="0"/>
          </a:p>
          <a:p>
            <a:pPr>
              <a:buClr>
                <a:srgbClr val="C00000"/>
              </a:buClr>
              <a:buFont typeface="Wingdings" pitchFamily="2" charset="2"/>
              <a:buChar char="§"/>
            </a:pPr>
            <a:endParaRPr lang="cs-CZ" dirty="0"/>
          </a:p>
        </p:txBody>
      </p:sp>
      <p:pic>
        <p:nvPicPr>
          <p:cNvPr id="54274" name="Picture 2"/>
          <p:cNvPicPr>
            <a:picLocks noChangeAspect="1" noChangeArrowheads="1"/>
          </p:cNvPicPr>
          <p:nvPr/>
        </p:nvPicPr>
        <p:blipFill>
          <a:blip r:embed="rId2"/>
          <a:srcRect/>
          <a:stretch>
            <a:fillRect/>
          </a:stretch>
        </p:blipFill>
        <p:spPr bwMode="auto">
          <a:xfrm>
            <a:off x="357158" y="3643314"/>
            <a:ext cx="4033839" cy="2534981"/>
          </a:xfrm>
          <a:prstGeom prst="rect">
            <a:avLst/>
          </a:prstGeom>
          <a:noFill/>
          <a:ln w="9525">
            <a:noFill/>
            <a:miter lim="800000"/>
            <a:headEnd/>
            <a:tailEnd/>
          </a:ln>
          <a:effectLst/>
        </p:spPr>
      </p:pic>
      <p:pic>
        <p:nvPicPr>
          <p:cNvPr id="7" name="Obrázek 6"/>
          <p:cNvPicPr/>
          <p:nvPr/>
        </p:nvPicPr>
        <p:blipFill>
          <a:blip r:embed="rId3"/>
          <a:srcRect/>
          <a:stretch>
            <a:fillRect/>
          </a:stretch>
        </p:blipFill>
        <p:spPr bwMode="auto">
          <a:xfrm>
            <a:off x="4857752" y="3643314"/>
            <a:ext cx="3786214" cy="2500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hlinkClick r:id="rId2" action="ppaction://hlinksldjump"/>
          </p:cNvPr>
          <p:cNvSpPr/>
          <p:nvPr/>
        </p:nvSpPr>
        <p:spPr>
          <a:xfrm>
            <a:off x="571472" y="500042"/>
            <a:ext cx="1643042" cy="1143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smtClean="0"/>
              <a:t>Algebraické výrazy</a:t>
            </a:r>
            <a:endParaRPr lang="cs-CZ" dirty="0"/>
          </a:p>
        </p:txBody>
      </p:sp>
      <p:sp>
        <p:nvSpPr>
          <p:cNvPr id="4" name="Obdélník 3"/>
          <p:cNvSpPr/>
          <p:nvPr/>
        </p:nvSpPr>
        <p:spPr>
          <a:xfrm>
            <a:off x="1000100" y="0"/>
            <a:ext cx="1074781" cy="369332"/>
          </a:xfrm>
          <a:prstGeom prst="rect">
            <a:avLst/>
          </a:prstGeom>
        </p:spPr>
        <p:txBody>
          <a:bodyPr wrap="none">
            <a:spAutoFit/>
          </a:bodyPr>
          <a:lstStyle/>
          <a:p>
            <a:r>
              <a:rPr lang="cs-CZ" b="1" dirty="0" smtClean="0"/>
              <a:t>Počítáme</a:t>
            </a:r>
            <a:endParaRPr lang="cs-CZ" b="1" dirty="0"/>
          </a:p>
        </p:txBody>
      </p:sp>
      <p:sp>
        <p:nvSpPr>
          <p:cNvPr id="8" name="Obdélník 7">
            <a:hlinkClick r:id="rId3" action="ppaction://hlinksldjump"/>
          </p:cNvPr>
          <p:cNvSpPr/>
          <p:nvPr/>
        </p:nvSpPr>
        <p:spPr>
          <a:xfrm>
            <a:off x="6715140" y="571480"/>
            <a:ext cx="1643042" cy="1143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smtClean="0"/>
              <a:t>Rovnice a nerovnice</a:t>
            </a:r>
            <a:endParaRPr lang="cs-CZ" dirty="0"/>
          </a:p>
        </p:txBody>
      </p:sp>
      <p:sp>
        <p:nvSpPr>
          <p:cNvPr id="12" name="Obdélník 11"/>
          <p:cNvSpPr/>
          <p:nvPr/>
        </p:nvSpPr>
        <p:spPr>
          <a:xfrm>
            <a:off x="6786578" y="0"/>
            <a:ext cx="1298689" cy="369332"/>
          </a:xfrm>
          <a:prstGeom prst="rect">
            <a:avLst/>
          </a:prstGeom>
        </p:spPr>
        <p:txBody>
          <a:bodyPr wrap="none">
            <a:spAutoFit/>
          </a:bodyPr>
          <a:lstStyle/>
          <a:p>
            <a:r>
              <a:rPr lang="cs-CZ" b="1" dirty="0" smtClean="0"/>
              <a:t>Definujeme</a:t>
            </a:r>
            <a:endParaRPr lang="cs-CZ" b="1" dirty="0"/>
          </a:p>
        </p:txBody>
      </p:sp>
      <p:sp>
        <p:nvSpPr>
          <p:cNvPr id="17" name="Obdélník 16">
            <a:hlinkClick r:id="rId4" action="ppaction://hlinksldjump"/>
          </p:cNvPr>
          <p:cNvSpPr/>
          <p:nvPr/>
        </p:nvSpPr>
        <p:spPr>
          <a:xfrm>
            <a:off x="1785918" y="1714488"/>
            <a:ext cx="1643042" cy="1143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smtClean="0"/>
              <a:t>Slovní úlohy</a:t>
            </a:r>
            <a:endParaRPr lang="cs-CZ" dirty="0"/>
          </a:p>
        </p:txBody>
      </p:sp>
      <p:sp>
        <p:nvSpPr>
          <p:cNvPr id="22" name="Obdélník 21">
            <a:hlinkClick r:id="rId5" action="ppaction://hlinksldjump"/>
          </p:cNvPr>
          <p:cNvSpPr/>
          <p:nvPr/>
        </p:nvSpPr>
        <p:spPr>
          <a:xfrm>
            <a:off x="5429256" y="1785926"/>
            <a:ext cx="1643042" cy="1143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smtClean="0"/>
              <a:t>Finanční matematika</a:t>
            </a:r>
            <a:endParaRPr lang="cs-CZ" dirty="0"/>
          </a:p>
        </p:txBody>
      </p:sp>
      <p:sp>
        <p:nvSpPr>
          <p:cNvPr id="26" name="Obdélník 25">
            <a:hlinkClick r:id="rId6" action="ppaction://hlinksldjump"/>
          </p:cNvPr>
          <p:cNvSpPr/>
          <p:nvPr/>
        </p:nvSpPr>
        <p:spPr>
          <a:xfrm>
            <a:off x="571472" y="3000372"/>
            <a:ext cx="1643042" cy="1143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smtClean="0"/>
              <a:t>Číselné množiny</a:t>
            </a:r>
            <a:endParaRPr lang="cs-CZ" dirty="0"/>
          </a:p>
        </p:txBody>
      </p:sp>
      <p:sp>
        <p:nvSpPr>
          <p:cNvPr id="27" name="Obdélník 26"/>
          <p:cNvSpPr/>
          <p:nvPr/>
        </p:nvSpPr>
        <p:spPr>
          <a:xfrm>
            <a:off x="6715140" y="3071810"/>
            <a:ext cx="1643042" cy="1143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31" name="Obdélník 30"/>
          <p:cNvSpPr/>
          <p:nvPr/>
        </p:nvSpPr>
        <p:spPr>
          <a:xfrm>
            <a:off x="1785918" y="4286256"/>
            <a:ext cx="1643042" cy="1143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cs-CZ" dirty="0"/>
          </a:p>
        </p:txBody>
      </p:sp>
      <p:sp>
        <p:nvSpPr>
          <p:cNvPr id="32" name="Obdélník 31">
            <a:hlinkClick r:id="rId7" action="ppaction://hlinksldjump"/>
          </p:cNvPr>
          <p:cNvSpPr/>
          <p:nvPr/>
        </p:nvSpPr>
        <p:spPr>
          <a:xfrm>
            <a:off x="5429256" y="4357694"/>
            <a:ext cx="1643042" cy="1143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smtClean="0"/>
              <a:t>Funkce</a:t>
            </a:r>
            <a:endParaRPr lang="cs-CZ" dirty="0"/>
          </a:p>
        </p:txBody>
      </p:sp>
      <p:sp>
        <p:nvSpPr>
          <p:cNvPr id="33" name="Obdélník 32">
            <a:hlinkClick r:id="rId8" action="ppaction://hlinksldjump"/>
          </p:cNvPr>
          <p:cNvSpPr/>
          <p:nvPr/>
        </p:nvSpPr>
        <p:spPr>
          <a:xfrm>
            <a:off x="571472" y="5572140"/>
            <a:ext cx="1643042" cy="1143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smtClean="0"/>
              <a:t>Stereometrie - tělesa</a:t>
            </a:r>
            <a:endParaRPr lang="cs-CZ" dirty="0"/>
          </a:p>
        </p:txBody>
      </p:sp>
      <p:pic>
        <p:nvPicPr>
          <p:cNvPr id="36" name="Picture 5"/>
          <p:cNvPicPr>
            <a:picLocks noChangeAspect="1" noChangeArrowheads="1"/>
          </p:cNvPicPr>
          <p:nvPr/>
        </p:nvPicPr>
        <p:blipFill>
          <a:blip r:embed="rId9"/>
          <a:srcRect l="14814" t="24476" r="16414" b="19266"/>
          <a:stretch>
            <a:fillRect/>
          </a:stretch>
        </p:blipFill>
        <p:spPr bwMode="auto">
          <a:xfrm>
            <a:off x="571472" y="500042"/>
            <a:ext cx="1643074" cy="1143008"/>
          </a:xfrm>
          <a:prstGeom prst="rect">
            <a:avLst/>
          </a:prstGeom>
          <a:noFill/>
          <a:ln w="9525">
            <a:noFill/>
            <a:miter lim="800000"/>
            <a:headEnd/>
            <a:tailEnd/>
          </a:ln>
          <a:effectLst/>
        </p:spPr>
      </p:pic>
      <p:pic>
        <p:nvPicPr>
          <p:cNvPr id="37" name="Picture 5"/>
          <p:cNvPicPr>
            <a:picLocks noChangeAspect="1" noChangeArrowheads="1"/>
          </p:cNvPicPr>
          <p:nvPr/>
        </p:nvPicPr>
        <p:blipFill>
          <a:blip r:embed="rId9"/>
          <a:srcRect l="14814" t="24476" r="16414" b="19266"/>
          <a:stretch>
            <a:fillRect/>
          </a:stretch>
        </p:blipFill>
        <p:spPr bwMode="auto">
          <a:xfrm>
            <a:off x="6715140" y="571480"/>
            <a:ext cx="1643074" cy="1143008"/>
          </a:xfrm>
          <a:prstGeom prst="rect">
            <a:avLst/>
          </a:prstGeom>
          <a:noFill/>
          <a:ln w="9525">
            <a:noFill/>
            <a:miter lim="800000"/>
            <a:headEnd/>
            <a:tailEnd/>
          </a:ln>
          <a:effectLst/>
        </p:spPr>
      </p:pic>
      <p:pic>
        <p:nvPicPr>
          <p:cNvPr id="41" name="Picture 2"/>
          <p:cNvPicPr>
            <a:picLocks noChangeAspect="1" noChangeArrowheads="1"/>
          </p:cNvPicPr>
          <p:nvPr/>
        </p:nvPicPr>
        <p:blipFill>
          <a:blip r:embed="rId10"/>
          <a:srcRect l="15164" t="23642" r="17213" b="18850"/>
          <a:stretch>
            <a:fillRect/>
          </a:stretch>
        </p:blipFill>
        <p:spPr bwMode="auto">
          <a:xfrm>
            <a:off x="1759129" y="1714488"/>
            <a:ext cx="1669863" cy="1214446"/>
          </a:xfrm>
          <a:prstGeom prst="rect">
            <a:avLst/>
          </a:prstGeom>
          <a:noFill/>
          <a:ln w="9525">
            <a:noFill/>
            <a:miter lim="800000"/>
            <a:headEnd/>
            <a:tailEnd/>
          </a:ln>
          <a:effectLst/>
        </p:spPr>
      </p:pic>
      <p:pic>
        <p:nvPicPr>
          <p:cNvPr id="42" name="Picture 2"/>
          <p:cNvPicPr>
            <a:picLocks noChangeAspect="1" noChangeArrowheads="1"/>
          </p:cNvPicPr>
          <p:nvPr/>
        </p:nvPicPr>
        <p:blipFill>
          <a:blip r:embed="rId10"/>
          <a:srcRect l="15164" t="23642" r="17213" b="18850"/>
          <a:stretch>
            <a:fillRect/>
          </a:stretch>
        </p:blipFill>
        <p:spPr bwMode="auto">
          <a:xfrm>
            <a:off x="5429256" y="1785926"/>
            <a:ext cx="1669863" cy="1214446"/>
          </a:xfrm>
          <a:prstGeom prst="rect">
            <a:avLst/>
          </a:prstGeom>
          <a:noFill/>
          <a:ln w="9525">
            <a:noFill/>
            <a:miter lim="800000"/>
            <a:headEnd/>
            <a:tailEnd/>
          </a:ln>
          <a:effectLst/>
        </p:spPr>
      </p:pic>
      <p:pic>
        <p:nvPicPr>
          <p:cNvPr id="46" name="Picture 3"/>
          <p:cNvPicPr>
            <a:picLocks noChangeAspect="1" noChangeArrowheads="1"/>
          </p:cNvPicPr>
          <p:nvPr/>
        </p:nvPicPr>
        <p:blipFill>
          <a:blip r:embed="rId11"/>
          <a:srcRect l="14285" t="23642" r="17213" b="18850"/>
          <a:stretch>
            <a:fillRect/>
          </a:stretch>
        </p:blipFill>
        <p:spPr bwMode="auto">
          <a:xfrm>
            <a:off x="571472" y="3000372"/>
            <a:ext cx="1643074" cy="1179643"/>
          </a:xfrm>
          <a:prstGeom prst="rect">
            <a:avLst/>
          </a:prstGeom>
          <a:noFill/>
          <a:ln w="9525">
            <a:noFill/>
            <a:miter lim="800000"/>
            <a:headEnd/>
            <a:tailEnd/>
          </a:ln>
          <a:effectLst/>
        </p:spPr>
      </p:pic>
      <p:pic>
        <p:nvPicPr>
          <p:cNvPr id="52" name="Picture 4"/>
          <p:cNvPicPr>
            <a:picLocks noChangeAspect="1" noChangeArrowheads="1"/>
          </p:cNvPicPr>
          <p:nvPr/>
        </p:nvPicPr>
        <p:blipFill>
          <a:blip r:embed="rId12"/>
          <a:srcRect l="15164" t="23642" r="17213" b="18850"/>
          <a:stretch>
            <a:fillRect/>
          </a:stretch>
        </p:blipFill>
        <p:spPr bwMode="auto">
          <a:xfrm>
            <a:off x="5429256" y="4286256"/>
            <a:ext cx="1643042" cy="1194939"/>
          </a:xfrm>
          <a:prstGeom prst="rect">
            <a:avLst/>
          </a:prstGeom>
          <a:noFill/>
          <a:ln w="9525">
            <a:noFill/>
            <a:miter lim="800000"/>
            <a:headEnd/>
            <a:tailEnd/>
          </a:ln>
          <a:effectLst/>
        </p:spPr>
      </p:pic>
      <p:pic>
        <p:nvPicPr>
          <p:cNvPr id="22532" name="Picture 4" descr="http://www.investicni-stribro.info/wp-content/uploads/2012/01/investicni-stribro.gif"/>
          <p:cNvPicPr>
            <a:picLocks noChangeAspect="1" noChangeArrowheads="1"/>
          </p:cNvPicPr>
          <p:nvPr/>
        </p:nvPicPr>
        <p:blipFill>
          <a:blip r:embed="rId13"/>
          <a:srcRect/>
          <a:stretch>
            <a:fillRect/>
          </a:stretch>
        </p:blipFill>
        <p:spPr bwMode="auto">
          <a:xfrm>
            <a:off x="1928794" y="4357694"/>
            <a:ext cx="1357322" cy="1017992"/>
          </a:xfrm>
          <a:prstGeom prst="rect">
            <a:avLst/>
          </a:prstGeom>
          <a:noFill/>
        </p:spPr>
      </p:pic>
      <p:pic>
        <p:nvPicPr>
          <p:cNvPr id="22534" name="Picture 6" descr="http://i.idnes.cz/11/031/cl6/VEM2941d7_42_21000299.jpg"/>
          <p:cNvPicPr>
            <a:picLocks noChangeAspect="1" noChangeArrowheads="1"/>
          </p:cNvPicPr>
          <p:nvPr/>
        </p:nvPicPr>
        <p:blipFill>
          <a:blip r:embed="rId14"/>
          <a:srcRect l="17242" r="13793"/>
          <a:stretch>
            <a:fillRect/>
          </a:stretch>
        </p:blipFill>
        <p:spPr bwMode="auto">
          <a:xfrm>
            <a:off x="6786578" y="3220243"/>
            <a:ext cx="1428760" cy="851699"/>
          </a:xfrm>
          <a:prstGeom prst="rect">
            <a:avLst/>
          </a:prstGeom>
          <a:noFill/>
        </p:spPr>
      </p:pic>
      <p:pic>
        <p:nvPicPr>
          <p:cNvPr id="47" name="Picture 3"/>
          <p:cNvPicPr>
            <a:picLocks noChangeAspect="1" noChangeArrowheads="1"/>
          </p:cNvPicPr>
          <p:nvPr/>
        </p:nvPicPr>
        <p:blipFill>
          <a:blip r:embed="rId11"/>
          <a:srcRect l="14285" t="23642" r="17213" b="18850"/>
          <a:stretch>
            <a:fillRect/>
          </a:stretch>
        </p:blipFill>
        <p:spPr bwMode="auto">
          <a:xfrm>
            <a:off x="6715140" y="3071810"/>
            <a:ext cx="1643074" cy="1179643"/>
          </a:xfrm>
          <a:prstGeom prst="rect">
            <a:avLst/>
          </a:prstGeom>
          <a:noFill/>
          <a:ln w="9525">
            <a:noFill/>
            <a:miter lim="800000"/>
            <a:headEnd/>
            <a:tailEnd/>
          </a:ln>
          <a:effectLst/>
        </p:spPr>
      </p:pic>
      <p:pic>
        <p:nvPicPr>
          <p:cNvPr id="51" name="Picture 4"/>
          <p:cNvPicPr>
            <a:picLocks noChangeAspect="1" noChangeArrowheads="1"/>
          </p:cNvPicPr>
          <p:nvPr/>
        </p:nvPicPr>
        <p:blipFill>
          <a:blip r:embed="rId12"/>
          <a:srcRect l="15164" t="23642" r="17213" b="18850"/>
          <a:stretch>
            <a:fillRect/>
          </a:stretch>
        </p:blipFill>
        <p:spPr bwMode="auto">
          <a:xfrm>
            <a:off x="1785918" y="4234325"/>
            <a:ext cx="1643042" cy="1194939"/>
          </a:xfrm>
          <a:prstGeom prst="rect">
            <a:avLst/>
          </a:prstGeom>
          <a:noFill/>
          <a:ln w="9525">
            <a:noFill/>
            <a:miter lim="800000"/>
            <a:headEnd/>
            <a:tailEnd/>
          </a:ln>
          <a:effectLst/>
        </p:spPr>
      </p:pic>
      <p:pic>
        <p:nvPicPr>
          <p:cNvPr id="22535" name="Picture 7"/>
          <p:cNvPicPr>
            <a:picLocks noChangeAspect="1" noChangeArrowheads="1"/>
          </p:cNvPicPr>
          <p:nvPr/>
        </p:nvPicPr>
        <p:blipFill>
          <a:blip r:embed="rId15"/>
          <a:srcRect l="15164" t="23642" r="17213" b="18850"/>
          <a:stretch>
            <a:fillRect/>
          </a:stretch>
        </p:blipFill>
        <p:spPr bwMode="auto">
          <a:xfrm>
            <a:off x="500034" y="5539668"/>
            <a:ext cx="1714512" cy="1175480"/>
          </a:xfrm>
          <a:prstGeom prst="rect">
            <a:avLst/>
          </a:prstGeom>
          <a:noFill/>
          <a:ln w="9525">
            <a:noFill/>
            <a:miter lim="800000"/>
            <a:headEnd/>
            <a:tailEnd/>
          </a:ln>
          <a:effectLst/>
        </p:spPr>
      </p:pic>
      <p:sp>
        <p:nvSpPr>
          <p:cNvPr id="61" name="Obdélník 60"/>
          <p:cNvSpPr/>
          <p:nvPr/>
        </p:nvSpPr>
        <p:spPr>
          <a:xfrm>
            <a:off x="6786578" y="5643578"/>
            <a:ext cx="1643042" cy="1143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cs-CZ" dirty="0"/>
          </a:p>
        </p:txBody>
      </p:sp>
      <p:sp>
        <p:nvSpPr>
          <p:cNvPr id="62" name="Obdélník 61">
            <a:hlinkClick r:id="rId16" action="ppaction://hlinksldjump"/>
          </p:cNvPr>
          <p:cNvSpPr/>
          <p:nvPr/>
        </p:nvSpPr>
        <p:spPr>
          <a:xfrm>
            <a:off x="3643306" y="3071810"/>
            <a:ext cx="1643042" cy="1143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smtClean="0"/>
              <a:t>Překvapení za závěr </a:t>
            </a:r>
            <a:r>
              <a:rPr lang="cs-CZ" dirty="0" smtClean="0">
                <a:sym typeface="Wingdings" pitchFamily="2" charset="2"/>
              </a:rPr>
              <a:t></a:t>
            </a:r>
          </a:p>
        </p:txBody>
      </p:sp>
      <p:pic>
        <p:nvPicPr>
          <p:cNvPr id="22537" name="Picture 9" descr="http://fammer.com.tr/wp-content/uploads/2012/03/fmmtlrs17br1.jpg"/>
          <p:cNvPicPr>
            <a:picLocks noChangeAspect="1" noChangeArrowheads="1"/>
          </p:cNvPicPr>
          <p:nvPr/>
        </p:nvPicPr>
        <p:blipFill>
          <a:blip r:embed="rId17" cstate="print"/>
          <a:srcRect/>
          <a:stretch>
            <a:fillRect/>
          </a:stretch>
        </p:blipFill>
        <p:spPr bwMode="auto">
          <a:xfrm>
            <a:off x="7000892" y="5682544"/>
            <a:ext cx="1214446" cy="1032604"/>
          </a:xfrm>
          <a:prstGeom prst="rect">
            <a:avLst/>
          </a:prstGeom>
          <a:noFill/>
        </p:spPr>
      </p:pic>
      <p:pic>
        <p:nvPicPr>
          <p:cNvPr id="60" name="Picture 7"/>
          <p:cNvPicPr>
            <a:picLocks noChangeAspect="1" noChangeArrowheads="1"/>
          </p:cNvPicPr>
          <p:nvPr/>
        </p:nvPicPr>
        <p:blipFill>
          <a:blip r:embed="rId15"/>
          <a:srcRect l="15164" t="23642" r="17213" b="18850"/>
          <a:stretch>
            <a:fillRect/>
          </a:stretch>
        </p:blipFill>
        <p:spPr bwMode="auto">
          <a:xfrm>
            <a:off x="6786578" y="5611106"/>
            <a:ext cx="1714512" cy="117548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2000"/>
                                        <p:tgtEl>
                                          <p:spTgt spid="36"/>
                                        </p:tgtEl>
                                        <p:attrNameLst>
                                          <p:attrName>ppt_x</p:attrName>
                                        </p:attrNameLst>
                                      </p:cBhvr>
                                      <p:tavLst>
                                        <p:tav tm="0">
                                          <p:val>
                                            <p:strVal val="ppt_x"/>
                                          </p:val>
                                        </p:tav>
                                        <p:tav tm="100000">
                                          <p:val>
                                            <p:strVal val="0-ppt_w/2"/>
                                          </p:val>
                                        </p:tav>
                                      </p:tavLst>
                                    </p:anim>
                                    <p:anim calcmode="lin" valueType="num">
                                      <p:cBhvr additive="base">
                                        <p:cTn id="7" dur="2000"/>
                                        <p:tgtEl>
                                          <p:spTgt spid="36"/>
                                        </p:tgtEl>
                                        <p:attrNameLst>
                                          <p:attrName>ppt_y</p:attrName>
                                        </p:attrNameLst>
                                      </p:cBhvr>
                                      <p:tavLst>
                                        <p:tav tm="0">
                                          <p:val>
                                            <p:strVal val="ppt_y"/>
                                          </p:val>
                                        </p:tav>
                                        <p:tav tm="100000">
                                          <p:val>
                                            <p:strVal val="ppt_y"/>
                                          </p:val>
                                        </p:tav>
                                      </p:tavLst>
                                    </p:anim>
                                    <p:set>
                                      <p:cBhvr>
                                        <p:cTn id="8" dur="1" fill="hold">
                                          <p:stCondLst>
                                            <p:cond delay="1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9" restart="whenNotActive" fill="hold" evtFilter="cancelBubble" nodeType="interactiveSeq">
                <p:stCondLst>
                  <p:cond evt="onClick" delay="0">
                    <p:tgtEl>
                      <p:spTgt spid="37"/>
                    </p:tgtEl>
                  </p:cond>
                </p:stCondLst>
                <p:endSync evt="end" delay="0">
                  <p:rtn val="all"/>
                </p:endSync>
                <p:childTnLst>
                  <p:par>
                    <p:cTn id="10" fill="hold">
                      <p:stCondLst>
                        <p:cond delay="0"/>
                      </p:stCondLst>
                      <p:childTnLst>
                        <p:par>
                          <p:cTn id="11" fill="hold">
                            <p:stCondLst>
                              <p:cond delay="0"/>
                            </p:stCondLst>
                            <p:childTnLst>
                              <p:par>
                                <p:cTn id="12" presetID="2" presetClass="exit" presetSubtype="2" fill="hold" nodeType="clickEffect">
                                  <p:stCondLst>
                                    <p:cond delay="0"/>
                                  </p:stCondLst>
                                  <p:childTnLst>
                                    <p:anim calcmode="lin" valueType="num">
                                      <p:cBhvr additive="base">
                                        <p:cTn id="13" dur="2000"/>
                                        <p:tgtEl>
                                          <p:spTgt spid="37"/>
                                        </p:tgtEl>
                                        <p:attrNameLst>
                                          <p:attrName>ppt_x</p:attrName>
                                        </p:attrNameLst>
                                      </p:cBhvr>
                                      <p:tavLst>
                                        <p:tav tm="0">
                                          <p:val>
                                            <p:strVal val="ppt_x"/>
                                          </p:val>
                                        </p:tav>
                                        <p:tav tm="100000">
                                          <p:val>
                                            <p:strVal val="1+ppt_w/2"/>
                                          </p:val>
                                        </p:tav>
                                      </p:tavLst>
                                    </p:anim>
                                    <p:anim calcmode="lin" valueType="num">
                                      <p:cBhvr additive="base">
                                        <p:cTn id="14" dur="2000"/>
                                        <p:tgtEl>
                                          <p:spTgt spid="37"/>
                                        </p:tgtEl>
                                        <p:attrNameLst>
                                          <p:attrName>ppt_y</p:attrName>
                                        </p:attrNameLst>
                                      </p:cBhvr>
                                      <p:tavLst>
                                        <p:tav tm="0">
                                          <p:val>
                                            <p:strVal val="ppt_y"/>
                                          </p:val>
                                        </p:tav>
                                        <p:tav tm="100000">
                                          <p:val>
                                            <p:strVal val="ppt_y"/>
                                          </p:val>
                                        </p:tav>
                                      </p:tavLst>
                                    </p:anim>
                                    <p:set>
                                      <p:cBhvr>
                                        <p:cTn id="15" dur="1" fill="hold">
                                          <p:stCondLst>
                                            <p:cond delay="1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6" restart="whenNotActive" fill="hold" evtFilter="cancelBubble" nodeType="interactiveSeq">
                <p:stCondLst>
                  <p:cond evt="onClick" delay="0">
                    <p:tgtEl>
                      <p:spTgt spid="41"/>
                    </p:tgtEl>
                  </p:cond>
                </p:stCondLst>
                <p:endSync evt="end" delay="0">
                  <p:rtn val="all"/>
                </p:endSync>
                <p:childTnLst>
                  <p:par>
                    <p:cTn id="17" fill="hold">
                      <p:stCondLst>
                        <p:cond delay="0"/>
                      </p:stCondLst>
                      <p:childTnLst>
                        <p:par>
                          <p:cTn id="18" fill="hold">
                            <p:stCondLst>
                              <p:cond delay="0"/>
                            </p:stCondLst>
                            <p:childTnLst>
                              <p:par>
                                <p:cTn id="19" presetID="2" presetClass="exit" presetSubtype="8" fill="hold" nodeType="clickEffect">
                                  <p:stCondLst>
                                    <p:cond delay="0"/>
                                  </p:stCondLst>
                                  <p:childTnLst>
                                    <p:anim calcmode="lin" valueType="num">
                                      <p:cBhvr additive="base">
                                        <p:cTn id="20" dur="2000"/>
                                        <p:tgtEl>
                                          <p:spTgt spid="41"/>
                                        </p:tgtEl>
                                        <p:attrNameLst>
                                          <p:attrName>ppt_x</p:attrName>
                                        </p:attrNameLst>
                                      </p:cBhvr>
                                      <p:tavLst>
                                        <p:tav tm="0">
                                          <p:val>
                                            <p:strVal val="ppt_x"/>
                                          </p:val>
                                        </p:tav>
                                        <p:tav tm="100000">
                                          <p:val>
                                            <p:strVal val="0-ppt_w/2"/>
                                          </p:val>
                                        </p:tav>
                                      </p:tavLst>
                                    </p:anim>
                                    <p:anim calcmode="lin" valueType="num">
                                      <p:cBhvr additive="base">
                                        <p:cTn id="21" dur="2000"/>
                                        <p:tgtEl>
                                          <p:spTgt spid="41"/>
                                        </p:tgtEl>
                                        <p:attrNameLst>
                                          <p:attrName>ppt_y</p:attrName>
                                        </p:attrNameLst>
                                      </p:cBhvr>
                                      <p:tavLst>
                                        <p:tav tm="0">
                                          <p:val>
                                            <p:strVal val="ppt_y"/>
                                          </p:val>
                                        </p:tav>
                                        <p:tav tm="100000">
                                          <p:val>
                                            <p:strVal val="ppt_y"/>
                                          </p:val>
                                        </p:tav>
                                      </p:tavLst>
                                    </p:anim>
                                    <p:set>
                                      <p:cBhvr>
                                        <p:cTn id="22" dur="1" fill="hold">
                                          <p:stCondLst>
                                            <p:cond delay="1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3" restart="whenNotActive" fill="hold" evtFilter="cancelBubble" nodeType="interactiveSeq">
                <p:stCondLst>
                  <p:cond evt="onClick" delay="0">
                    <p:tgtEl>
                      <p:spTgt spid="42"/>
                    </p:tgtEl>
                  </p:cond>
                </p:stCondLst>
                <p:endSync evt="end" delay="0">
                  <p:rtn val="all"/>
                </p:endSync>
                <p:childTnLst>
                  <p:par>
                    <p:cTn id="24" fill="hold">
                      <p:stCondLst>
                        <p:cond delay="0"/>
                      </p:stCondLst>
                      <p:childTnLst>
                        <p:par>
                          <p:cTn id="25" fill="hold">
                            <p:stCondLst>
                              <p:cond delay="0"/>
                            </p:stCondLst>
                            <p:childTnLst>
                              <p:par>
                                <p:cTn id="26" presetID="2" presetClass="exit" presetSubtype="2" fill="hold" nodeType="clickEffect">
                                  <p:stCondLst>
                                    <p:cond delay="0"/>
                                  </p:stCondLst>
                                  <p:childTnLst>
                                    <p:anim calcmode="lin" valueType="num">
                                      <p:cBhvr additive="base">
                                        <p:cTn id="27" dur="2000"/>
                                        <p:tgtEl>
                                          <p:spTgt spid="42"/>
                                        </p:tgtEl>
                                        <p:attrNameLst>
                                          <p:attrName>ppt_x</p:attrName>
                                        </p:attrNameLst>
                                      </p:cBhvr>
                                      <p:tavLst>
                                        <p:tav tm="0">
                                          <p:val>
                                            <p:strVal val="ppt_x"/>
                                          </p:val>
                                        </p:tav>
                                        <p:tav tm="100000">
                                          <p:val>
                                            <p:strVal val="1+ppt_w/2"/>
                                          </p:val>
                                        </p:tav>
                                      </p:tavLst>
                                    </p:anim>
                                    <p:anim calcmode="lin" valueType="num">
                                      <p:cBhvr additive="base">
                                        <p:cTn id="28" dur="2000"/>
                                        <p:tgtEl>
                                          <p:spTgt spid="42"/>
                                        </p:tgtEl>
                                        <p:attrNameLst>
                                          <p:attrName>ppt_y</p:attrName>
                                        </p:attrNameLst>
                                      </p:cBhvr>
                                      <p:tavLst>
                                        <p:tav tm="0">
                                          <p:val>
                                            <p:strVal val="ppt_y"/>
                                          </p:val>
                                        </p:tav>
                                        <p:tav tm="100000">
                                          <p:val>
                                            <p:strVal val="ppt_y"/>
                                          </p:val>
                                        </p:tav>
                                      </p:tavLst>
                                    </p:anim>
                                    <p:set>
                                      <p:cBhvr>
                                        <p:cTn id="29" dur="1" fill="hold">
                                          <p:stCondLst>
                                            <p:cond delay="1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0" restart="whenNotActive" fill="hold" evtFilter="cancelBubble" nodeType="interactiveSeq">
                <p:stCondLst>
                  <p:cond evt="onClick" delay="0">
                    <p:tgtEl>
                      <p:spTgt spid="46"/>
                    </p:tgtEl>
                  </p:cond>
                </p:stCondLst>
                <p:endSync evt="end" delay="0">
                  <p:rtn val="all"/>
                </p:endSync>
                <p:childTnLst>
                  <p:par>
                    <p:cTn id="31" fill="hold">
                      <p:stCondLst>
                        <p:cond delay="0"/>
                      </p:stCondLst>
                      <p:childTnLst>
                        <p:par>
                          <p:cTn id="32" fill="hold">
                            <p:stCondLst>
                              <p:cond delay="0"/>
                            </p:stCondLst>
                            <p:childTnLst>
                              <p:par>
                                <p:cTn id="33" presetID="2" presetClass="exit" presetSubtype="8" fill="hold" nodeType="clickEffect">
                                  <p:stCondLst>
                                    <p:cond delay="0"/>
                                  </p:stCondLst>
                                  <p:childTnLst>
                                    <p:anim calcmode="lin" valueType="num">
                                      <p:cBhvr additive="base">
                                        <p:cTn id="34" dur="2000"/>
                                        <p:tgtEl>
                                          <p:spTgt spid="46"/>
                                        </p:tgtEl>
                                        <p:attrNameLst>
                                          <p:attrName>ppt_x</p:attrName>
                                        </p:attrNameLst>
                                      </p:cBhvr>
                                      <p:tavLst>
                                        <p:tav tm="0">
                                          <p:val>
                                            <p:strVal val="ppt_x"/>
                                          </p:val>
                                        </p:tav>
                                        <p:tav tm="100000">
                                          <p:val>
                                            <p:strVal val="0-ppt_w/2"/>
                                          </p:val>
                                        </p:tav>
                                      </p:tavLst>
                                    </p:anim>
                                    <p:anim calcmode="lin" valueType="num">
                                      <p:cBhvr additive="base">
                                        <p:cTn id="35" dur="2000"/>
                                        <p:tgtEl>
                                          <p:spTgt spid="46"/>
                                        </p:tgtEl>
                                        <p:attrNameLst>
                                          <p:attrName>ppt_y</p:attrName>
                                        </p:attrNameLst>
                                      </p:cBhvr>
                                      <p:tavLst>
                                        <p:tav tm="0">
                                          <p:val>
                                            <p:strVal val="ppt_y"/>
                                          </p:val>
                                        </p:tav>
                                        <p:tav tm="100000">
                                          <p:val>
                                            <p:strVal val="ppt_y"/>
                                          </p:val>
                                        </p:tav>
                                      </p:tavLst>
                                    </p:anim>
                                    <p:set>
                                      <p:cBhvr>
                                        <p:cTn id="36" dur="1" fill="hold">
                                          <p:stCondLst>
                                            <p:cond delay="1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7" restart="whenNotActive" fill="hold" evtFilter="cancelBubble" nodeType="interactiveSeq">
                <p:stCondLst>
                  <p:cond evt="onClick" delay="0">
                    <p:tgtEl>
                      <p:spTgt spid="22535"/>
                    </p:tgtEl>
                  </p:cond>
                </p:stCondLst>
                <p:endSync evt="end" delay="0">
                  <p:rtn val="all"/>
                </p:endSync>
                <p:childTnLst>
                  <p:par>
                    <p:cTn id="38" fill="hold">
                      <p:stCondLst>
                        <p:cond delay="0"/>
                      </p:stCondLst>
                      <p:childTnLst>
                        <p:par>
                          <p:cTn id="39" fill="hold">
                            <p:stCondLst>
                              <p:cond delay="0"/>
                            </p:stCondLst>
                            <p:childTnLst>
                              <p:par>
                                <p:cTn id="40" presetID="2" presetClass="exit" presetSubtype="8" fill="hold" nodeType="clickEffect">
                                  <p:stCondLst>
                                    <p:cond delay="0"/>
                                  </p:stCondLst>
                                  <p:childTnLst>
                                    <p:anim calcmode="lin" valueType="num">
                                      <p:cBhvr additive="base">
                                        <p:cTn id="41" dur="2000"/>
                                        <p:tgtEl>
                                          <p:spTgt spid="22535"/>
                                        </p:tgtEl>
                                        <p:attrNameLst>
                                          <p:attrName>ppt_x</p:attrName>
                                        </p:attrNameLst>
                                      </p:cBhvr>
                                      <p:tavLst>
                                        <p:tav tm="0">
                                          <p:val>
                                            <p:strVal val="ppt_x"/>
                                          </p:val>
                                        </p:tav>
                                        <p:tav tm="100000">
                                          <p:val>
                                            <p:strVal val="0-ppt_w/2"/>
                                          </p:val>
                                        </p:tav>
                                      </p:tavLst>
                                    </p:anim>
                                    <p:anim calcmode="lin" valueType="num">
                                      <p:cBhvr additive="base">
                                        <p:cTn id="42" dur="2000"/>
                                        <p:tgtEl>
                                          <p:spTgt spid="22535"/>
                                        </p:tgtEl>
                                        <p:attrNameLst>
                                          <p:attrName>ppt_y</p:attrName>
                                        </p:attrNameLst>
                                      </p:cBhvr>
                                      <p:tavLst>
                                        <p:tav tm="0">
                                          <p:val>
                                            <p:strVal val="ppt_y"/>
                                          </p:val>
                                        </p:tav>
                                        <p:tav tm="100000">
                                          <p:val>
                                            <p:strVal val="ppt_y"/>
                                          </p:val>
                                        </p:tav>
                                      </p:tavLst>
                                    </p:anim>
                                    <p:set>
                                      <p:cBhvr>
                                        <p:cTn id="43" dur="1" fill="hold">
                                          <p:stCondLst>
                                            <p:cond delay="1999"/>
                                          </p:stCondLst>
                                        </p:cTn>
                                        <p:tgtEl>
                                          <p:spTgt spid="22535"/>
                                        </p:tgtEl>
                                        <p:attrNameLst>
                                          <p:attrName>style.visibility</p:attrName>
                                        </p:attrNameLst>
                                      </p:cBhvr>
                                      <p:to>
                                        <p:strVal val="hidden"/>
                                      </p:to>
                                    </p:set>
                                  </p:childTnLst>
                                </p:cTn>
                              </p:par>
                            </p:childTnLst>
                          </p:cTn>
                        </p:par>
                      </p:childTnLst>
                    </p:cTn>
                  </p:par>
                </p:childTnLst>
              </p:cTn>
              <p:nextCondLst>
                <p:cond evt="onClick" delay="0">
                  <p:tgtEl>
                    <p:spTgt spid="22535"/>
                  </p:tgtEl>
                </p:cond>
              </p:nextCondLst>
            </p:seq>
            <p:seq concurrent="1" nextAc="seek">
              <p:cTn id="44" restart="whenNotActive" fill="hold" evtFilter="cancelBubble" nodeType="interactiveSeq">
                <p:stCondLst>
                  <p:cond evt="onClick" delay="0">
                    <p:tgtEl>
                      <p:spTgt spid="51"/>
                    </p:tgtEl>
                  </p:cond>
                </p:stCondLst>
                <p:endSync evt="end" delay="0">
                  <p:rtn val="all"/>
                </p:endSync>
                <p:childTnLst>
                  <p:par>
                    <p:cTn id="45" fill="hold">
                      <p:stCondLst>
                        <p:cond delay="0"/>
                      </p:stCondLst>
                      <p:childTnLst>
                        <p:par>
                          <p:cTn id="46" fill="hold">
                            <p:stCondLst>
                              <p:cond delay="0"/>
                            </p:stCondLst>
                            <p:childTnLst>
                              <p:par>
                                <p:cTn id="47" presetID="2" presetClass="exit" presetSubtype="8" fill="hold" nodeType="clickEffect">
                                  <p:stCondLst>
                                    <p:cond delay="0"/>
                                  </p:stCondLst>
                                  <p:childTnLst>
                                    <p:anim calcmode="lin" valueType="num">
                                      <p:cBhvr additive="base">
                                        <p:cTn id="48" dur="2000"/>
                                        <p:tgtEl>
                                          <p:spTgt spid="51"/>
                                        </p:tgtEl>
                                        <p:attrNameLst>
                                          <p:attrName>ppt_x</p:attrName>
                                        </p:attrNameLst>
                                      </p:cBhvr>
                                      <p:tavLst>
                                        <p:tav tm="0">
                                          <p:val>
                                            <p:strVal val="ppt_x"/>
                                          </p:val>
                                        </p:tav>
                                        <p:tav tm="100000">
                                          <p:val>
                                            <p:strVal val="0-ppt_w/2"/>
                                          </p:val>
                                        </p:tav>
                                      </p:tavLst>
                                    </p:anim>
                                    <p:anim calcmode="lin" valueType="num">
                                      <p:cBhvr additive="base">
                                        <p:cTn id="49" dur="2000"/>
                                        <p:tgtEl>
                                          <p:spTgt spid="51"/>
                                        </p:tgtEl>
                                        <p:attrNameLst>
                                          <p:attrName>ppt_y</p:attrName>
                                        </p:attrNameLst>
                                      </p:cBhvr>
                                      <p:tavLst>
                                        <p:tav tm="0">
                                          <p:val>
                                            <p:strVal val="ppt_y"/>
                                          </p:val>
                                        </p:tav>
                                        <p:tav tm="100000">
                                          <p:val>
                                            <p:strVal val="ppt_y"/>
                                          </p:val>
                                        </p:tav>
                                      </p:tavLst>
                                    </p:anim>
                                    <p:set>
                                      <p:cBhvr>
                                        <p:cTn id="50" dur="1" fill="hold">
                                          <p:stCondLst>
                                            <p:cond delay="19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51" restart="whenNotActive" fill="hold" evtFilter="cancelBubble" nodeType="interactiveSeq">
                <p:stCondLst>
                  <p:cond evt="onClick" delay="0">
                    <p:tgtEl>
                      <p:spTgt spid="47"/>
                    </p:tgtEl>
                  </p:cond>
                </p:stCondLst>
                <p:endSync evt="end" delay="0">
                  <p:rtn val="all"/>
                </p:endSync>
                <p:childTnLst>
                  <p:par>
                    <p:cTn id="52" fill="hold">
                      <p:stCondLst>
                        <p:cond delay="0"/>
                      </p:stCondLst>
                      <p:childTnLst>
                        <p:par>
                          <p:cTn id="53" fill="hold">
                            <p:stCondLst>
                              <p:cond delay="0"/>
                            </p:stCondLst>
                            <p:childTnLst>
                              <p:par>
                                <p:cTn id="54" presetID="2" presetClass="exit" presetSubtype="2" fill="hold" nodeType="clickEffect">
                                  <p:stCondLst>
                                    <p:cond delay="0"/>
                                  </p:stCondLst>
                                  <p:childTnLst>
                                    <p:anim calcmode="lin" valueType="num">
                                      <p:cBhvr additive="base">
                                        <p:cTn id="55" dur="2000"/>
                                        <p:tgtEl>
                                          <p:spTgt spid="47"/>
                                        </p:tgtEl>
                                        <p:attrNameLst>
                                          <p:attrName>ppt_x</p:attrName>
                                        </p:attrNameLst>
                                      </p:cBhvr>
                                      <p:tavLst>
                                        <p:tav tm="0">
                                          <p:val>
                                            <p:strVal val="ppt_x"/>
                                          </p:val>
                                        </p:tav>
                                        <p:tav tm="100000">
                                          <p:val>
                                            <p:strVal val="1+ppt_w/2"/>
                                          </p:val>
                                        </p:tav>
                                      </p:tavLst>
                                    </p:anim>
                                    <p:anim calcmode="lin" valueType="num">
                                      <p:cBhvr additive="base">
                                        <p:cTn id="56" dur="2000"/>
                                        <p:tgtEl>
                                          <p:spTgt spid="47"/>
                                        </p:tgtEl>
                                        <p:attrNameLst>
                                          <p:attrName>ppt_y</p:attrName>
                                        </p:attrNameLst>
                                      </p:cBhvr>
                                      <p:tavLst>
                                        <p:tav tm="0">
                                          <p:val>
                                            <p:strVal val="ppt_y"/>
                                          </p:val>
                                        </p:tav>
                                        <p:tav tm="100000">
                                          <p:val>
                                            <p:strVal val="ppt_y"/>
                                          </p:val>
                                        </p:tav>
                                      </p:tavLst>
                                    </p:anim>
                                    <p:set>
                                      <p:cBhvr>
                                        <p:cTn id="57" dur="1" fill="hold">
                                          <p:stCondLst>
                                            <p:cond delay="19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8" restart="whenNotActive" fill="hold" evtFilter="cancelBubble" nodeType="interactiveSeq">
                <p:stCondLst>
                  <p:cond evt="onClick" delay="0">
                    <p:tgtEl>
                      <p:spTgt spid="52"/>
                    </p:tgtEl>
                  </p:cond>
                </p:stCondLst>
                <p:endSync evt="end" delay="0">
                  <p:rtn val="all"/>
                </p:endSync>
                <p:childTnLst>
                  <p:par>
                    <p:cTn id="59" fill="hold">
                      <p:stCondLst>
                        <p:cond delay="0"/>
                      </p:stCondLst>
                      <p:childTnLst>
                        <p:par>
                          <p:cTn id="60" fill="hold">
                            <p:stCondLst>
                              <p:cond delay="0"/>
                            </p:stCondLst>
                            <p:childTnLst>
                              <p:par>
                                <p:cTn id="61" presetID="2" presetClass="exit" presetSubtype="2" fill="hold" nodeType="clickEffect">
                                  <p:stCondLst>
                                    <p:cond delay="0"/>
                                  </p:stCondLst>
                                  <p:childTnLst>
                                    <p:anim calcmode="lin" valueType="num">
                                      <p:cBhvr additive="base">
                                        <p:cTn id="62" dur="2000"/>
                                        <p:tgtEl>
                                          <p:spTgt spid="52"/>
                                        </p:tgtEl>
                                        <p:attrNameLst>
                                          <p:attrName>ppt_x</p:attrName>
                                        </p:attrNameLst>
                                      </p:cBhvr>
                                      <p:tavLst>
                                        <p:tav tm="0">
                                          <p:val>
                                            <p:strVal val="ppt_x"/>
                                          </p:val>
                                        </p:tav>
                                        <p:tav tm="100000">
                                          <p:val>
                                            <p:strVal val="1+ppt_w/2"/>
                                          </p:val>
                                        </p:tav>
                                      </p:tavLst>
                                    </p:anim>
                                    <p:anim calcmode="lin" valueType="num">
                                      <p:cBhvr additive="base">
                                        <p:cTn id="63" dur="2000"/>
                                        <p:tgtEl>
                                          <p:spTgt spid="52"/>
                                        </p:tgtEl>
                                        <p:attrNameLst>
                                          <p:attrName>ppt_y</p:attrName>
                                        </p:attrNameLst>
                                      </p:cBhvr>
                                      <p:tavLst>
                                        <p:tav tm="0">
                                          <p:val>
                                            <p:strVal val="ppt_y"/>
                                          </p:val>
                                        </p:tav>
                                        <p:tav tm="100000">
                                          <p:val>
                                            <p:strVal val="ppt_y"/>
                                          </p:val>
                                        </p:tav>
                                      </p:tavLst>
                                    </p:anim>
                                    <p:set>
                                      <p:cBhvr>
                                        <p:cTn id="64" dur="1" fill="hold">
                                          <p:stCondLst>
                                            <p:cond delay="19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65" restart="whenNotActive" fill="hold" evtFilter="cancelBubble" nodeType="interactiveSeq">
                <p:stCondLst>
                  <p:cond evt="onClick" delay="0">
                    <p:tgtEl>
                      <p:spTgt spid="60"/>
                    </p:tgtEl>
                  </p:cond>
                </p:stCondLst>
                <p:endSync evt="end" delay="0">
                  <p:rtn val="all"/>
                </p:endSync>
                <p:childTnLst>
                  <p:par>
                    <p:cTn id="66" fill="hold">
                      <p:stCondLst>
                        <p:cond delay="0"/>
                      </p:stCondLst>
                      <p:childTnLst>
                        <p:par>
                          <p:cTn id="67" fill="hold">
                            <p:stCondLst>
                              <p:cond delay="0"/>
                            </p:stCondLst>
                            <p:childTnLst>
                              <p:par>
                                <p:cTn id="68" presetID="2" presetClass="exit" presetSubtype="2" fill="hold" nodeType="clickEffect">
                                  <p:stCondLst>
                                    <p:cond delay="0"/>
                                  </p:stCondLst>
                                  <p:childTnLst>
                                    <p:anim calcmode="lin" valueType="num">
                                      <p:cBhvr additive="base">
                                        <p:cTn id="69" dur="2000"/>
                                        <p:tgtEl>
                                          <p:spTgt spid="60"/>
                                        </p:tgtEl>
                                        <p:attrNameLst>
                                          <p:attrName>ppt_x</p:attrName>
                                        </p:attrNameLst>
                                      </p:cBhvr>
                                      <p:tavLst>
                                        <p:tav tm="0">
                                          <p:val>
                                            <p:strVal val="ppt_x"/>
                                          </p:val>
                                        </p:tav>
                                        <p:tav tm="100000">
                                          <p:val>
                                            <p:strVal val="1+ppt_w/2"/>
                                          </p:val>
                                        </p:tav>
                                      </p:tavLst>
                                    </p:anim>
                                    <p:anim calcmode="lin" valueType="num">
                                      <p:cBhvr additive="base">
                                        <p:cTn id="70" dur="2000"/>
                                        <p:tgtEl>
                                          <p:spTgt spid="60"/>
                                        </p:tgtEl>
                                        <p:attrNameLst>
                                          <p:attrName>ppt_y</p:attrName>
                                        </p:attrNameLst>
                                      </p:cBhvr>
                                      <p:tavLst>
                                        <p:tav tm="0">
                                          <p:val>
                                            <p:strVal val="ppt_y"/>
                                          </p:val>
                                        </p:tav>
                                        <p:tav tm="100000">
                                          <p:val>
                                            <p:strVal val="ppt_y"/>
                                          </p:val>
                                        </p:tav>
                                      </p:tavLst>
                                    </p:anim>
                                    <p:set>
                                      <p:cBhvr>
                                        <p:cTn id="71" dur="1" fill="hold">
                                          <p:stCondLst>
                                            <p:cond delay="19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childTnLst>
        </p:cTn>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795</Words>
  <Application>Microsoft Office PowerPoint</Application>
  <PresentationFormat>Předvádění na obrazovce (4:3)</PresentationFormat>
  <Paragraphs>142</Paragraphs>
  <Slides>25</Slides>
  <Notes>0</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25</vt:i4>
      </vt:variant>
    </vt:vector>
  </HeadingPairs>
  <TitlesOfParts>
    <vt:vector size="28" baseType="lpstr">
      <vt:lpstr>Motiv sady Office</vt:lpstr>
      <vt:lpstr>Rovnice</vt:lpstr>
      <vt:lpstr>Editor rovnic 3.0</vt:lpstr>
      <vt:lpstr>Snímek 1</vt:lpstr>
      <vt:lpstr>Pravidla Hry</vt:lpstr>
      <vt:lpstr>Pravidla Hry</vt:lpstr>
      <vt:lpstr>Pravidla Hry</vt:lpstr>
      <vt:lpstr>Pravidla Hry</vt:lpstr>
      <vt:lpstr>Pravidla Hry</vt:lpstr>
      <vt:lpstr>Pravidla Hry</vt:lpstr>
      <vt:lpstr>Dřív než začneme …</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Renáta Davidová</dc:creator>
  <cp:lastModifiedBy>Renáta Davidová</cp:lastModifiedBy>
  <cp:revision>49</cp:revision>
  <dcterms:created xsi:type="dcterms:W3CDTF">2014-10-13T17:24:11Z</dcterms:created>
  <dcterms:modified xsi:type="dcterms:W3CDTF">2014-10-24T21:11:29Z</dcterms:modified>
</cp:coreProperties>
</file>